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6"/>
  </p:handout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7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3" r:id="rId20"/>
    <p:sldId id="275" r:id="rId21"/>
    <p:sldId id="276" r:id="rId22"/>
    <p:sldId id="272" r:id="rId23"/>
    <p:sldId id="271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1DE3C-B578-421E-AB72-5EBC42535A28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4F7CB-084F-4B06-BFE5-C05D0EF59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2D64E-75CC-45EF-B164-923988FBCB6B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15B7-5608-4E24-B289-97395B7C1E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2D64E-75CC-45EF-B164-923988FBCB6B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15B7-5608-4E24-B289-97395B7C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2D64E-75CC-45EF-B164-923988FBCB6B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15B7-5608-4E24-B289-97395B7C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2D64E-75CC-45EF-B164-923988FBCB6B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15B7-5608-4E24-B289-97395B7C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2D64E-75CC-45EF-B164-923988FBCB6B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15B7-5608-4E24-B289-97395B7C1E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2D64E-75CC-45EF-B164-923988FBCB6B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15B7-5608-4E24-B289-97395B7C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2D64E-75CC-45EF-B164-923988FBCB6B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15B7-5608-4E24-B289-97395B7C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2D64E-75CC-45EF-B164-923988FBCB6B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15B7-5608-4E24-B289-97395B7C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2D64E-75CC-45EF-B164-923988FBCB6B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15B7-5608-4E24-B289-97395B7C1E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2D64E-75CC-45EF-B164-923988FBCB6B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15B7-5608-4E24-B289-97395B7C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2D64E-75CC-45EF-B164-923988FBCB6B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15B7-5608-4E24-B289-97395B7C1E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32D64E-75CC-45EF-B164-923988FBCB6B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E15B7-5608-4E24-B289-97395B7C1E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C2c_REI_2011_MODELUL_NM.doc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Informatica</a:t>
            </a:r>
            <a:r>
              <a:rPr lang="en-US" dirty="0" smtClean="0"/>
              <a:t> </a:t>
            </a:r>
            <a:r>
              <a:rPr lang="en-US" dirty="0" err="1" smtClean="0"/>
              <a:t>Economica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7406640" cy="175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Conf. Dr. Ramona </a:t>
            </a:r>
            <a:r>
              <a:rPr lang="en-US" sz="3600" dirty="0" err="1" smtClean="0"/>
              <a:t>Bologa</a:t>
            </a:r>
            <a:endParaRPr lang="en-US" sz="3600" dirty="0" smtClean="0"/>
          </a:p>
          <a:p>
            <a:r>
              <a:rPr lang="en-US" sz="3600" dirty="0" err="1" smtClean="0"/>
              <a:t>Cursul</a:t>
            </a:r>
            <a:r>
              <a:rPr lang="en-US" sz="3600" dirty="0" smtClean="0"/>
              <a:t> 3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</a:t>
            </a:r>
            <a:r>
              <a:rPr lang="ro-RO" dirty="0" smtClean="0"/>
              <a:t>h</a:t>
            </a:r>
            <a:r>
              <a:rPr lang="en-US" dirty="0" err="1" smtClean="0"/>
              <a:t>ema</a:t>
            </a:r>
            <a:r>
              <a:rPr lang="en-US" dirty="0" smtClean="0"/>
              <a:t> de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err="1" smtClean="0"/>
              <a:t>i</a:t>
            </a:r>
            <a:r>
              <a:rPr lang="ro-RO" dirty="0" smtClean="0"/>
              <a:t>e 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instruc</a:t>
            </a:r>
            <a:r>
              <a:rPr lang="ro-RO" dirty="0" smtClean="0"/>
              <a:t>ț</a:t>
            </a:r>
            <a:r>
              <a:rPr lang="en-US" dirty="0" err="1" smtClean="0"/>
              <a:t>iuni</a:t>
            </a:r>
            <a:r>
              <a:rPr lang="en-US" dirty="0" smtClean="0"/>
              <a:t> </a:t>
            </a:r>
            <a:endParaRPr lang="ro-R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447799"/>
            <a:ext cx="4876800" cy="5147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Caracteristici MICROPROCESOR</a:t>
            </a:r>
            <a:endParaRPr lang="ro-RO" dirty="0"/>
          </a:p>
        </p:txBody>
      </p:sp>
      <p:pic>
        <p:nvPicPr>
          <p:cNvPr id="3074" name="Picture 2" descr="D:\ASE\Curs_2011\CURS\REI_ZI_2011\CPU_z\Procesor_cpi_z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28800" y="1058123"/>
            <a:ext cx="6629400" cy="551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81CC9"/>
              </a:gs>
              <a:gs pos="50000">
                <a:srgbClr val="99FF99"/>
              </a:gs>
              <a:gs pos="100000">
                <a:srgbClr val="F81CC9"/>
              </a:gs>
            </a:gsLst>
            <a:lin ang="18900000" scaled="1"/>
          </a:gradFill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</a:rPr>
              <a:t>3. ECHIPAMENTE  PERIFERICE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CC"/>
          </a:solidFill>
        </p:spPr>
        <p:txBody>
          <a:bodyPr/>
          <a:lstStyle/>
          <a:p>
            <a:pPr marL="596646" indent="-514350">
              <a:buFont typeface="+mj-lt"/>
              <a:buAutoNum type="alphaUcPeriod"/>
            </a:pPr>
            <a:r>
              <a:rPr lang="en-US" b="1" dirty="0" smtClean="0">
                <a:solidFill>
                  <a:schemeClr val="tx1"/>
                </a:solidFill>
              </a:rPr>
              <a:t>DE INTRARE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TASTATURA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MOUSE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SCANNER</a:t>
            </a:r>
          </a:p>
          <a:p>
            <a:pPr marL="596646" indent="-514350" eaLnBrk="1" hangingPunct="1">
              <a:buFont typeface="+mj-lt"/>
              <a:buAutoNum type="alphaUcPeriod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IE</a:t>
            </a:r>
            <a:r>
              <a:rPr lang="ro-RO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ŞIRE</a:t>
            </a:r>
          </a:p>
          <a:p>
            <a:pPr lvl="1"/>
            <a:r>
              <a:rPr lang="ro-RO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MONITOR</a:t>
            </a:r>
          </a:p>
          <a:p>
            <a:pPr lvl="1"/>
            <a:r>
              <a:rPr lang="ro-RO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IMPRIMANTE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 INTRARE/IESIRE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memorie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externa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Caracteristici placa VIDEO </a:t>
            </a:r>
            <a:endParaRPr lang="ro-RO" dirty="0"/>
          </a:p>
        </p:txBody>
      </p:sp>
      <p:pic>
        <p:nvPicPr>
          <p:cNvPr id="5122" name="Picture 2" descr="D:\ASE\Curs_2011\CURS\REI_ZI_2011\CPU_z\Placa_video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57400" y="1201454"/>
            <a:ext cx="6553199" cy="5545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o-RO" sz="2800" dirty="0" smtClean="0"/>
              <a:t>ECHIPAMENTE </a:t>
            </a:r>
            <a:r>
              <a:rPr lang="en-US" sz="2800" dirty="0" smtClean="0"/>
              <a:t>PERIFERICE DE MEMORARE SI MULTIMEDIA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gradFill rotWithShape="1">
            <a:gsLst>
              <a:gs pos="0">
                <a:schemeClr val="tx1"/>
              </a:gs>
              <a:gs pos="100000">
                <a:srgbClr val="F81CC9"/>
              </a:gs>
            </a:gsLst>
            <a:lin ang="2700000" scaled="1"/>
          </a:gradFill>
        </p:spPr>
        <p:txBody>
          <a:bodyPr/>
          <a:lstStyle/>
          <a:p>
            <a:pPr eaLnBrk="1" hangingPunct="1"/>
            <a:r>
              <a:rPr lang="ro-RO" sz="2800" b="1" dirty="0" smtClean="0">
                <a:solidFill>
                  <a:schemeClr val="bg1"/>
                </a:solidFill>
              </a:rPr>
              <a:t>MEMORARE  EXTERNĂ</a:t>
            </a:r>
          </a:p>
          <a:p>
            <a:pPr eaLnBrk="1" hangingPunct="1"/>
            <a:r>
              <a:rPr lang="ro-RO" sz="2800" b="1" dirty="0" smtClean="0">
                <a:solidFill>
                  <a:schemeClr val="bg1"/>
                </a:solidFill>
              </a:rPr>
              <a:t>		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☼</a:t>
            </a:r>
            <a:r>
              <a:rPr lang="ro-RO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FLOPPY  DISK</a:t>
            </a:r>
          </a:p>
          <a:p>
            <a:pPr eaLnBrk="1" hangingPunct="1"/>
            <a:r>
              <a:rPr lang="ro-RO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☼</a:t>
            </a:r>
            <a:r>
              <a:rPr lang="ro-RO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HARD  DISK</a:t>
            </a:r>
          </a:p>
          <a:p>
            <a:pPr eaLnBrk="1" hangingPunct="1"/>
            <a:r>
              <a:rPr lang="ro-RO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☼</a:t>
            </a:r>
            <a:r>
              <a:rPr lang="ro-RO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CD / DVD</a:t>
            </a:r>
          </a:p>
          <a:p>
            <a:pPr eaLnBrk="1" hangingPunct="1"/>
            <a:r>
              <a:rPr lang="ro-RO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MULTIMEDIA</a:t>
            </a:r>
          </a:p>
          <a:p>
            <a:pPr eaLnBrk="1" hangingPunct="1"/>
            <a:r>
              <a:rPr lang="ro-RO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☼</a:t>
            </a:r>
            <a:r>
              <a:rPr lang="ro-RO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WEB CAM</a:t>
            </a:r>
          </a:p>
          <a:p>
            <a:pPr eaLnBrk="1" hangingPunct="1"/>
            <a:r>
              <a:rPr lang="ro-RO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☼</a:t>
            </a:r>
            <a:r>
              <a:rPr lang="ro-RO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AUDIO KIT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smtClean="0">
                <a:solidFill>
                  <a:srgbClr val="F10D1D"/>
                </a:solidFill>
              </a:rPr>
              <a:t>MONITOR</a:t>
            </a:r>
            <a:endParaRPr lang="en-US" smtClean="0">
              <a:solidFill>
                <a:srgbClr val="F10D1D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1476375" y="1341438"/>
            <a:ext cx="7199313" cy="5256212"/>
          </a:xfrm>
          <a:gradFill rotWithShape="1">
            <a:gsLst>
              <a:gs pos="0">
                <a:srgbClr val="E0CAFE"/>
              </a:gs>
              <a:gs pos="50000">
                <a:srgbClr val="99FF99"/>
              </a:gs>
              <a:gs pos="100000">
                <a:srgbClr val="E0CAFE"/>
              </a:gs>
            </a:gsLst>
            <a:lin ang="18900000" scaled="1"/>
          </a:gradFill>
          <a:ln>
            <a:pattFill prst="pct10">
              <a:fgClr>
                <a:srgbClr val="FF0066"/>
              </a:fgClr>
              <a:bgClr>
                <a:srgbClr val="FFFFFF"/>
              </a:bgClr>
            </a:pattFill>
          </a:ln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o-RO" dirty="0" smtClean="0">
                <a:solidFill>
                  <a:schemeClr val="tx1"/>
                </a:solidFill>
                <a:latin typeface="Times New Roman" pitchFamily="18" charset="0"/>
              </a:rPr>
              <a:t>TEHNOLOGIE  DE  FABRICAŢIE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1"/>
            <a:r>
              <a:rPr lang="ro-RO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CRT</a:t>
            </a:r>
            <a:r>
              <a:rPr lang="ro-R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– CATHOD  RAY  TUBE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o-RO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LCD</a:t>
            </a:r>
            <a:r>
              <a:rPr lang="ro-R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– LIQUID  CRISTAL  DEVICES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o-RO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OLED</a:t>
            </a:r>
            <a:r>
              <a:rPr lang="ro-R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ORGANIC  LIGHT  EMITING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ICES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o-RO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EPD</a:t>
            </a:r>
            <a:r>
              <a:rPr lang="ro-R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– ELECTRONIC PAPER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DISPLAY</a:t>
            </a:r>
          </a:p>
          <a:p>
            <a:pPr eaLnBrk="1" hangingPunct="1"/>
            <a:r>
              <a:rPr lang="ro-R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REZOLUŢIE  –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dimensiunea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MATRIC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o-R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o-R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  PIXELI 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DIAGONALĂ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12; 14; </a:t>
            </a:r>
            <a:r>
              <a:rPr lang="en-US" dirty="0" smtClean="0"/>
              <a:t>15 inches</a:t>
            </a:r>
            <a:r>
              <a:rPr lang="en-US" dirty="0" smtClean="0"/>
              <a:t>;</a:t>
            </a:r>
            <a:endParaRPr lang="ro-RO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o-R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CONTROLLER</a:t>
            </a:r>
            <a:r>
              <a:rPr lang="ro-RO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o-RO" dirty="0" smtClean="0">
                <a:solidFill>
                  <a:srgbClr val="F10D1D"/>
                </a:solidFill>
                <a:latin typeface="Times New Roman" pitchFamily="18" charset="0"/>
                <a:cs typeface="Times New Roman" pitchFamily="18" charset="0"/>
              </a:rPr>
              <a:t>VGA   SVGA  XVGA</a:t>
            </a:r>
            <a:endParaRPr lang="en-US" dirty="0" smtClean="0">
              <a:solidFill>
                <a:srgbClr val="F10D1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smtClean="0"/>
              <a:t>IMPRIMANTE</a:t>
            </a:r>
            <a:endParaRPr lang="en-US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o-RO" b="1" dirty="0" smtClean="0"/>
              <a:t>TEHNOLOGIE</a:t>
            </a:r>
          </a:p>
          <a:p>
            <a:pPr eaLnBrk="1" hangingPunct="1">
              <a:lnSpc>
                <a:spcPct val="90000"/>
              </a:lnSpc>
            </a:pPr>
            <a:r>
              <a:rPr lang="ro-RO" b="1" dirty="0" smtClean="0"/>
              <a:t>		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☼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MATRICIALE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sub 5pag/min</a:t>
            </a:r>
            <a:endParaRPr lang="ro-RO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☼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 INK  JET</a:t>
            </a:r>
          </a:p>
          <a:p>
            <a:pPr eaLnBrk="1" hangingPunct="1">
              <a:lnSpc>
                <a:spcPct val="90000"/>
              </a:lnSpc>
            </a:pP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☼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LASER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20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/min, 600 dpi</a:t>
            </a:r>
            <a:endParaRPr lang="ro-RO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☼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 TERMICE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REZOLUŢIE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VITEZĂ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000" b="1" dirty="0" smtClean="0">
              <a:solidFill>
                <a:srgbClr val="F10D1D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b="1" dirty="0" smtClean="0">
              <a:solidFill>
                <a:srgbClr val="F10D1D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ATENTIE  LA                                                CONSUMABILE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smtClean="0"/>
              <a:t>HARD  DISK </a:t>
            </a:r>
            <a:endParaRPr lang="en-US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90000"/>
              </a:lnSpc>
            </a:pPr>
            <a:r>
              <a:rPr lang="ro-RO" b="1" dirty="0" smtClean="0"/>
              <a:t>CAPACITATE   -  500 GB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b="1" dirty="0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b="1" dirty="0" smtClean="0"/>
              <a:t> </a:t>
            </a:r>
            <a:r>
              <a:rPr lang="ro-RO" b="1" dirty="0" smtClean="0"/>
              <a:t>VITEZĂ    7200 </a:t>
            </a:r>
            <a:r>
              <a:rPr lang="ro-RO" b="1" dirty="0" err="1" smtClean="0"/>
              <a:t>rpm</a:t>
            </a:r>
            <a:r>
              <a:rPr lang="ro-RO" b="1" dirty="0" smtClean="0"/>
              <a:t> </a:t>
            </a:r>
            <a:r>
              <a:rPr lang="ro-RO" b="1" dirty="0" smtClean="0">
                <a:cs typeface="Arial" charset="0"/>
              </a:rPr>
              <a:t>→  8,4 </a:t>
            </a:r>
            <a:r>
              <a:rPr lang="ro-RO" b="1" dirty="0" err="1" smtClean="0">
                <a:cs typeface="Arial" charset="0"/>
              </a:rPr>
              <a:t>milisec</a:t>
            </a:r>
            <a:r>
              <a:rPr lang="ro-RO" b="1" dirty="0" smtClean="0">
                <a:cs typeface="Arial" charset="0"/>
              </a:rPr>
              <a:t> / </a:t>
            </a:r>
            <a:r>
              <a:rPr lang="ro-RO" b="1" dirty="0" err="1" smtClean="0">
                <a:cs typeface="Arial" charset="0"/>
              </a:rPr>
              <a:t>rot</a:t>
            </a:r>
            <a:endParaRPr lang="ro-RO" b="1" dirty="0" smtClean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r>
              <a:rPr lang="ro-RO" b="1" dirty="0" smtClean="0">
                <a:cs typeface="Arial" charset="0"/>
              </a:rPr>
              <a:t>                15000 </a:t>
            </a:r>
            <a:r>
              <a:rPr lang="ro-RO" b="1" dirty="0" err="1" smtClean="0">
                <a:cs typeface="Arial" charset="0"/>
              </a:rPr>
              <a:t>rpm</a:t>
            </a:r>
            <a:r>
              <a:rPr lang="ro-RO" b="1" dirty="0" smtClean="0">
                <a:cs typeface="Arial" charset="0"/>
              </a:rPr>
              <a:t> →  2 </a:t>
            </a:r>
            <a:r>
              <a:rPr lang="ro-RO" b="1" dirty="0" err="1" smtClean="0">
                <a:cs typeface="Arial" charset="0"/>
              </a:rPr>
              <a:t>ns</a:t>
            </a:r>
            <a:r>
              <a:rPr lang="ro-RO" b="1" dirty="0" smtClean="0">
                <a:cs typeface="Arial" charset="0"/>
              </a:rPr>
              <a:t> / </a:t>
            </a:r>
            <a:r>
              <a:rPr lang="ro-RO" b="1" dirty="0" err="1" smtClean="0">
                <a:cs typeface="Arial" charset="0"/>
              </a:rPr>
              <a:t>rot</a:t>
            </a:r>
            <a:endParaRPr lang="ro-RO" b="1" dirty="0" smtClean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b="1" dirty="0" smtClean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r>
              <a:rPr lang="ro-RO" b="1" dirty="0" smtClean="0">
                <a:cs typeface="Arial" charset="0"/>
              </a:rPr>
              <a:t>Access </a:t>
            </a:r>
            <a:r>
              <a:rPr lang="ro-RO" b="1" dirty="0" err="1" smtClean="0">
                <a:cs typeface="Arial" charset="0"/>
              </a:rPr>
              <a:t>Time</a:t>
            </a:r>
            <a:r>
              <a:rPr lang="en-US" b="1" dirty="0" smtClean="0">
                <a:cs typeface="Arial" charset="0"/>
              </a:rPr>
              <a:t> = Seek Time + Latency Time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b="1" dirty="0" smtClean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None/>
            </a:pPr>
            <a:r>
              <a:rPr lang="ro-RO" b="1" dirty="0" smtClean="0">
                <a:cs typeface="Arial" charset="0"/>
              </a:rPr>
              <a:t>INTERFAŢĂ  </a:t>
            </a:r>
            <a:endParaRPr lang="en-US" b="1" dirty="0" smtClean="0">
              <a:cs typeface="Arial" charset="0"/>
            </a:endParaRPr>
          </a:p>
          <a:p>
            <a:r>
              <a:rPr lang="ro-RO" b="1" dirty="0" smtClean="0">
                <a:cs typeface="Arial" charset="0"/>
              </a:rPr>
              <a:t>IDE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dirty="0" smtClean="0"/>
              <a:t>(Integrated Device Electronic) </a:t>
            </a:r>
            <a:r>
              <a:rPr lang="en-US" dirty="0" smtClean="0"/>
              <a:t>- </a:t>
            </a:r>
            <a:r>
              <a:rPr lang="en-US" dirty="0" err="1" smtClean="0"/>
              <a:t>cuplarea</a:t>
            </a:r>
            <a:r>
              <a:rPr lang="en-US" dirty="0" smtClean="0"/>
              <a:t> a </a:t>
            </a:r>
            <a:r>
              <a:rPr lang="it-IT" dirty="0" smtClean="0"/>
              <a:t>două </a:t>
            </a:r>
            <a:r>
              <a:rPr lang="it-IT" dirty="0" smtClean="0"/>
              <a:t>hard-discuri sau un hard-disc şi o unitate CD-ROM</a:t>
            </a:r>
            <a:r>
              <a:rPr lang="it-IT" dirty="0" smtClean="0"/>
              <a:t>;</a:t>
            </a:r>
            <a:r>
              <a:rPr lang="ro-RO" b="1" dirty="0" smtClean="0">
                <a:cs typeface="Arial" charset="0"/>
              </a:rPr>
              <a:t>  </a:t>
            </a:r>
            <a:endParaRPr lang="en-US" b="1" dirty="0" smtClean="0">
              <a:cs typeface="Arial" charset="0"/>
            </a:endParaRPr>
          </a:p>
          <a:p>
            <a:pPr lvl="1"/>
            <a:r>
              <a:rPr lang="ro-RO" b="1" dirty="0" smtClean="0">
                <a:cs typeface="Arial" charset="0"/>
              </a:rPr>
              <a:t>ATA</a:t>
            </a:r>
            <a:r>
              <a:rPr lang="en-US" b="1" dirty="0" smtClean="0">
                <a:cs typeface="Arial" charset="0"/>
              </a:rPr>
              <a:t> (Parallel IDE)</a:t>
            </a:r>
            <a:r>
              <a:rPr lang="ro-RO" b="1" dirty="0" smtClean="0">
                <a:cs typeface="Arial" charset="0"/>
              </a:rPr>
              <a:t>,  SATA</a:t>
            </a:r>
            <a:r>
              <a:rPr lang="en-US" b="1" dirty="0" smtClean="0">
                <a:cs typeface="Arial" charset="0"/>
              </a:rPr>
              <a:t> (Serial ATA)</a:t>
            </a:r>
          </a:p>
          <a:p>
            <a:r>
              <a:rPr lang="ro-RO" b="1" dirty="0" smtClean="0">
                <a:cs typeface="Arial" charset="0"/>
              </a:rPr>
              <a:t>SCSI</a:t>
            </a:r>
            <a:r>
              <a:rPr lang="en-US" b="1" dirty="0" smtClean="0">
                <a:cs typeface="Arial" charset="0"/>
              </a:rPr>
              <a:t> </a:t>
            </a:r>
            <a:r>
              <a:rPr lang="vi-VN" dirty="0" smtClean="0"/>
              <a:t>(Small Computer System </a:t>
            </a:r>
            <a:r>
              <a:rPr lang="vi-VN" dirty="0" smtClean="0"/>
              <a:t>Interface)</a:t>
            </a:r>
            <a:r>
              <a:rPr lang="en-US" dirty="0" smtClean="0"/>
              <a:t> – </a:t>
            </a:r>
            <a:r>
              <a:rPr lang="it-IT" dirty="0" smtClean="0"/>
              <a:t>conectare  </a:t>
            </a:r>
            <a:r>
              <a:rPr lang="it-IT" dirty="0" smtClean="0"/>
              <a:t>pe aceeaşi magistrală a mai multor dispozitive de </a:t>
            </a:r>
            <a:r>
              <a:rPr lang="it-IT" dirty="0" smtClean="0"/>
              <a:t>intrare-ieşire(hard-discuri</a:t>
            </a:r>
            <a:r>
              <a:rPr lang="it-IT" dirty="0" smtClean="0"/>
              <a:t>, floppy discuri, casete magnetice etc.);</a:t>
            </a:r>
            <a:endParaRPr lang="ro-RO" b="1"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Magistrala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are rolul de a realiza interconectarea </a:t>
            </a:r>
            <a:r>
              <a:rPr lang="vi-VN" b="1" dirty="0" smtClean="0"/>
              <a:t>microprocesorului</a:t>
            </a:r>
            <a:r>
              <a:rPr lang="vi-VN" dirty="0" smtClean="0"/>
              <a:t> cu </a:t>
            </a:r>
            <a:r>
              <a:rPr lang="vi-VN" b="1" dirty="0" smtClean="0"/>
              <a:t>memoria</a:t>
            </a:r>
            <a:r>
              <a:rPr lang="vi-VN" dirty="0" smtClean="0"/>
              <a:t> şi cu </a:t>
            </a:r>
            <a:r>
              <a:rPr lang="vi-VN" b="1" dirty="0" smtClean="0"/>
              <a:t>adaptoarele</a:t>
            </a:r>
            <a:r>
              <a:rPr lang="vi-VN" dirty="0" smtClean="0"/>
              <a:t> care se cuplează prin</a:t>
            </a:r>
            <a:r>
              <a:rPr lang="en-US" dirty="0" smtClean="0"/>
              <a:t> </a:t>
            </a:r>
            <a:r>
              <a:rPr lang="en-US" dirty="0" err="1" smtClean="0"/>
              <a:t>porturile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conectorii</a:t>
            </a:r>
            <a:r>
              <a:rPr lang="en-US" dirty="0" smtClean="0"/>
              <a:t> </a:t>
            </a:r>
            <a:r>
              <a:rPr lang="en-US" dirty="0" err="1" smtClean="0"/>
              <a:t>specifici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un PC </a:t>
            </a:r>
            <a:r>
              <a:rPr lang="en-US" dirty="0" err="1" smtClean="0"/>
              <a:t>dispune</a:t>
            </a:r>
            <a:r>
              <a:rPr lang="en-US" dirty="0" smtClean="0"/>
              <a:t> de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multe</a:t>
            </a:r>
            <a:r>
              <a:rPr lang="en-US" dirty="0" smtClean="0"/>
              <a:t> </a:t>
            </a:r>
            <a:r>
              <a:rPr lang="it-IT" dirty="0" smtClean="0"/>
              <a:t>tipuri de </a:t>
            </a:r>
            <a:r>
              <a:rPr lang="it-IT" b="1" dirty="0" smtClean="0"/>
              <a:t>magistrale</a:t>
            </a:r>
            <a:r>
              <a:rPr lang="it-IT" dirty="0" smtClean="0"/>
              <a:t> şi </a:t>
            </a:r>
            <a:r>
              <a:rPr lang="it-IT" b="1" dirty="0" smtClean="0"/>
              <a:t>cip-uri</a:t>
            </a:r>
            <a:r>
              <a:rPr lang="it-IT" dirty="0" smtClean="0"/>
              <a:t> care realizează legătura dintre acestea.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Interfata</a:t>
            </a:r>
            <a:r>
              <a:rPr lang="en-US" dirty="0" smtClean="0"/>
              <a:t> </a:t>
            </a:r>
            <a:r>
              <a:rPr lang="en-US" dirty="0" err="1" smtClean="0"/>
              <a:t>seriala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paralela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err="1" smtClean="0"/>
              <a:t>interfeţe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porturi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seriale</a:t>
            </a:r>
            <a:r>
              <a:rPr lang="en-US" sz="2000" dirty="0" smtClean="0"/>
              <a:t>;</a:t>
            </a:r>
          </a:p>
          <a:p>
            <a:r>
              <a:rPr lang="en-US" sz="2000" b="1" dirty="0" err="1" smtClean="0"/>
              <a:t>interfeţe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porturi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paralele</a:t>
            </a:r>
            <a:r>
              <a:rPr lang="en-US" sz="2000" dirty="0" smtClean="0"/>
              <a:t>.</a:t>
            </a:r>
          </a:p>
          <a:p>
            <a:r>
              <a:rPr lang="vi-VN" sz="2000" dirty="0" smtClean="0"/>
              <a:t>porturile de comunicaţie serială denumite </a:t>
            </a:r>
            <a:r>
              <a:rPr lang="vi-VN" sz="2000" b="1" dirty="0" smtClean="0"/>
              <a:t>COMM1</a:t>
            </a:r>
            <a:r>
              <a:rPr lang="en-US" sz="2000" dirty="0" smtClean="0"/>
              <a:t> </a:t>
            </a:r>
            <a:r>
              <a:rPr lang="en-US" sz="2000" dirty="0" err="1" smtClean="0"/>
              <a:t>şi</a:t>
            </a:r>
            <a:r>
              <a:rPr lang="en-US" sz="2000" dirty="0" smtClean="0"/>
              <a:t> </a:t>
            </a:r>
            <a:r>
              <a:rPr lang="en-US" sz="2000" b="1" dirty="0" smtClean="0"/>
              <a:t>COMM2</a:t>
            </a:r>
            <a:r>
              <a:rPr lang="en-US" sz="2000" dirty="0" smtClean="0"/>
              <a:t> – </a:t>
            </a:r>
            <a:r>
              <a:rPr lang="en-US" sz="2000" dirty="0" err="1" smtClean="0"/>
              <a:t>lente</a:t>
            </a:r>
            <a:r>
              <a:rPr lang="en-US" sz="2000" dirty="0" smtClean="0"/>
              <a:t> modem, mouse, scanner, </a:t>
            </a:r>
            <a:r>
              <a:rPr lang="en-US" sz="2000" dirty="0" err="1" smtClean="0"/>
              <a:t>imprimantă</a:t>
            </a:r>
            <a:r>
              <a:rPr lang="en-US" sz="2000" dirty="0" smtClean="0"/>
              <a:t> </a:t>
            </a:r>
            <a:r>
              <a:rPr lang="en-US" sz="2000" dirty="0" err="1" smtClean="0"/>
              <a:t>serială</a:t>
            </a:r>
            <a:r>
              <a:rPr lang="en-US" sz="2000" dirty="0" smtClean="0"/>
              <a:t>, plotter etc;</a:t>
            </a:r>
          </a:p>
          <a:p>
            <a:r>
              <a:rPr lang="vi-VN" sz="2000" dirty="0" smtClean="0"/>
              <a:t>Controlerul de tastatură şi mouse are complexitatea unui microprocesor</a:t>
            </a:r>
            <a:r>
              <a:rPr lang="en-US" sz="2000" dirty="0" smtClean="0"/>
              <a:t> </a:t>
            </a:r>
            <a:r>
              <a:rPr lang="vi-VN" sz="2000" dirty="0" smtClean="0"/>
              <a:t>la scară redusă</a:t>
            </a:r>
            <a:endParaRPr lang="en-US" sz="2000" dirty="0" smtClean="0"/>
          </a:p>
          <a:p>
            <a:r>
              <a:rPr lang="vi-VN" sz="2000" b="1" dirty="0" smtClean="0"/>
              <a:t>Imprimantele</a:t>
            </a:r>
            <a:r>
              <a:rPr lang="vi-VN" sz="2000" dirty="0" smtClean="0"/>
              <a:t> se cuplează prin intermediul unui port </a:t>
            </a:r>
            <a:r>
              <a:rPr lang="vi-VN" sz="2000" b="1" dirty="0" smtClean="0"/>
              <a:t>paralel</a:t>
            </a:r>
            <a:endParaRPr lang="en-US" sz="2000" b="1" dirty="0" smtClean="0"/>
          </a:p>
          <a:p>
            <a:pPr lvl="0"/>
            <a:r>
              <a:rPr lang="en-US" sz="2000" dirty="0" err="1" smtClean="0"/>
              <a:t>i</a:t>
            </a:r>
            <a:r>
              <a:rPr lang="en-US" sz="2000" b="1" dirty="0" err="1" smtClean="0"/>
              <a:t>nterfaţa</a:t>
            </a:r>
            <a:r>
              <a:rPr lang="en-US" sz="2000" b="1" dirty="0" smtClean="0"/>
              <a:t> IDE (</a:t>
            </a:r>
            <a:r>
              <a:rPr lang="en-US" sz="2000" dirty="0" smtClean="0"/>
              <a:t>Integrated Device Electronic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0"/>
            <a:r>
              <a:rPr lang="en-US" sz="2000" b="1" dirty="0" err="1" smtClean="0"/>
              <a:t>interfaţa</a:t>
            </a:r>
            <a:r>
              <a:rPr lang="en-US" sz="2000" b="1" dirty="0" smtClean="0"/>
              <a:t> SCSI</a:t>
            </a:r>
            <a:r>
              <a:rPr lang="en-US" sz="2000" dirty="0" smtClean="0"/>
              <a:t> (Small Computer System Interface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CCFF"/>
              </a:gs>
              <a:gs pos="100000">
                <a:srgbClr val="A0FEFE"/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2. M I C R O </a:t>
            </a:r>
            <a:r>
              <a:rPr lang="ro-RO" dirty="0" smtClean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o-RO" dirty="0" smtClean="0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o-RO" dirty="0" smtClean="0">
                <a:solidFill>
                  <a:srgbClr val="0000FF"/>
                </a:solidFill>
                <a:latin typeface="Times New Roman" pitchFamily="18" charset="0"/>
              </a:rPr>
              <a:t>O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o-RO" dirty="0" smtClean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o-RO" dirty="0" smtClean="0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o-RO" dirty="0" smtClean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o-RO" dirty="0" smtClean="0">
                <a:solidFill>
                  <a:srgbClr val="0000FF"/>
                </a:solidFill>
                <a:latin typeface="Times New Roman" pitchFamily="18" charset="0"/>
              </a:rPr>
              <a:t>O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o-RO" dirty="0" smtClean="0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U L</a:t>
            </a:r>
            <a:endParaRPr lang="ro-RO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o-RO" dirty="0" smtClean="0"/>
              <a:t>	</a:t>
            </a:r>
            <a:endParaRPr lang="en-US" dirty="0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ro-RO" sz="2800" b="1" dirty="0" smtClean="0"/>
              <a:t>Structură funcţională</a:t>
            </a:r>
            <a:r>
              <a:rPr lang="ro-RO" sz="2800" b="1" dirty="0" smtClean="0">
                <a:solidFill>
                  <a:schemeClr val="folHlink"/>
                </a:solidFill>
              </a:rPr>
              <a:t> </a:t>
            </a:r>
            <a:endParaRPr lang="en-US" sz="2800" b="1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ro-RO" sz="2800" b="1" dirty="0" smtClean="0"/>
              <a:t>Registrul – componenta de bază</a:t>
            </a:r>
            <a:endParaRPr lang="en-US" sz="2800" b="1" dirty="0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800" b="1" dirty="0" smtClean="0"/>
              <a:t>C</a:t>
            </a:r>
            <a:r>
              <a:rPr lang="ro-RO" sz="2800" b="1" dirty="0" err="1" smtClean="0"/>
              <a:t>iclul</a:t>
            </a:r>
            <a:r>
              <a:rPr lang="ro-RO" sz="2800" b="1" dirty="0" smtClean="0"/>
              <a:t> de execuţie a unei  instrucţiuni</a:t>
            </a:r>
            <a:endParaRPr lang="en-US" sz="2800" b="1" dirty="0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ro-RO" sz="2800" b="1" dirty="0" smtClean="0"/>
              <a:t>Unitatea Aritmetico Logică</a:t>
            </a:r>
            <a:endParaRPr lang="en-US" sz="2800" b="1" dirty="0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ro-RO" sz="2800" b="1" dirty="0" smtClean="0"/>
              <a:t>Unitatea de Comandă şi Control</a:t>
            </a:r>
            <a:endParaRPr lang="en-US" sz="2800" b="1" dirty="0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ro-RO" sz="2800" b="1" dirty="0" smtClean="0"/>
              <a:t>Tehnologia de fabricaţie</a:t>
            </a:r>
            <a:endParaRPr lang="en-US" sz="2800" b="1" dirty="0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ro-RO" sz="2800" b="1" dirty="0" smtClean="0"/>
              <a:t>Caracteristici tehnice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 err="1" smtClean="0"/>
              <a:t>Chipsetul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sz="3400" dirty="0" smtClean="0"/>
              <a:t>asigură </a:t>
            </a:r>
            <a:r>
              <a:rPr lang="vi-VN" sz="3400" b="1" dirty="0" smtClean="0"/>
              <a:t>logica de funcţionare a plăcii de bază</a:t>
            </a:r>
            <a:endParaRPr lang="en-US" sz="3400" b="1" dirty="0" smtClean="0"/>
          </a:p>
          <a:p>
            <a:r>
              <a:rPr lang="vi-VN" sz="3400" dirty="0" smtClean="0"/>
              <a:t>coordonează, sincronizează şi controlează toată circulaţia de</a:t>
            </a:r>
            <a:r>
              <a:rPr lang="en-US" sz="3400" dirty="0" smtClean="0"/>
              <a:t> </a:t>
            </a:r>
            <a:r>
              <a:rPr lang="vi-VN" sz="3400" dirty="0" smtClean="0"/>
              <a:t>informaţii pe magistralele plăcii de </a:t>
            </a:r>
            <a:r>
              <a:rPr lang="vi-VN" sz="3400" dirty="0" smtClean="0"/>
              <a:t>bază</a:t>
            </a:r>
            <a:endParaRPr lang="en-US" sz="3400" dirty="0" smtClean="0"/>
          </a:p>
          <a:p>
            <a:r>
              <a:rPr lang="en-US" sz="3400" dirty="0" err="1" smtClean="0"/>
              <a:t>două</a:t>
            </a:r>
            <a:r>
              <a:rPr lang="en-US" sz="3400" dirty="0" smtClean="0"/>
              <a:t> </a:t>
            </a:r>
            <a:r>
              <a:rPr lang="en-US" sz="3400" dirty="0" err="1" smtClean="0"/>
              <a:t>părţi</a:t>
            </a:r>
            <a:endParaRPr lang="pt-BR" sz="3400" dirty="0" smtClean="0"/>
          </a:p>
          <a:p>
            <a:pPr lvl="1"/>
            <a:r>
              <a:rPr lang="pt-BR" sz="3400" b="1" dirty="0" smtClean="0"/>
              <a:t>North bridge-ul</a:t>
            </a:r>
            <a:r>
              <a:rPr lang="pt-BR" sz="3400" dirty="0" smtClean="0"/>
              <a:t> se ocupă cu funcţiile principale, cum ar </a:t>
            </a:r>
            <a:r>
              <a:rPr lang="pt-BR" sz="3400" dirty="0" smtClean="0"/>
              <a:t>fi: </a:t>
            </a:r>
            <a:r>
              <a:rPr lang="en-US" sz="3400" dirty="0" err="1" smtClean="0"/>
              <a:t>comunicarea</a:t>
            </a:r>
            <a:r>
              <a:rPr lang="en-US" sz="3400" dirty="0" smtClean="0"/>
              <a:t> </a:t>
            </a:r>
            <a:r>
              <a:rPr lang="en-US" sz="3400" dirty="0" smtClean="0"/>
              <a:t>cu </a:t>
            </a:r>
            <a:r>
              <a:rPr lang="en-US" sz="3400" dirty="0" err="1" smtClean="0"/>
              <a:t>memoria</a:t>
            </a:r>
            <a:r>
              <a:rPr lang="en-US" sz="3400" dirty="0" smtClean="0"/>
              <a:t> RAM,  cache, cu </a:t>
            </a:r>
            <a:r>
              <a:rPr lang="en-US" sz="3400" dirty="0" err="1" smtClean="0"/>
              <a:t>conectorii</a:t>
            </a:r>
            <a:r>
              <a:rPr lang="en-US" sz="3400" dirty="0" smtClean="0"/>
              <a:t> PCI </a:t>
            </a:r>
            <a:r>
              <a:rPr lang="en-US" sz="3200" dirty="0" smtClean="0"/>
              <a:t>(Peripheral Component </a:t>
            </a:r>
            <a:r>
              <a:rPr lang="en-US" sz="3200" dirty="0" err="1" smtClean="0"/>
              <a:t>Interconect</a:t>
            </a:r>
            <a:r>
              <a:rPr lang="en-US" sz="3200" dirty="0" smtClean="0"/>
              <a:t>)</a:t>
            </a:r>
            <a:r>
              <a:rPr lang="en-US" sz="3200" b="1" dirty="0" smtClean="0"/>
              <a:t> </a:t>
            </a:r>
            <a:r>
              <a:rPr lang="en-US" sz="3400" dirty="0" err="1" smtClean="0"/>
              <a:t>şi</a:t>
            </a:r>
            <a:r>
              <a:rPr lang="en-US" sz="3400" dirty="0" smtClean="0"/>
              <a:t> AGP </a:t>
            </a:r>
            <a:r>
              <a:rPr lang="en-US" dirty="0" smtClean="0"/>
              <a:t>(Accelerated Graphic Port).</a:t>
            </a:r>
            <a:endParaRPr lang="en-US" sz="3400" dirty="0" smtClean="0"/>
          </a:p>
          <a:p>
            <a:pPr lvl="1"/>
            <a:r>
              <a:rPr lang="en-US" sz="3400" b="1" dirty="0" smtClean="0"/>
              <a:t>South bridge-</a:t>
            </a:r>
            <a:r>
              <a:rPr lang="en-US" sz="3400" b="1" dirty="0" err="1" smtClean="0"/>
              <a:t>ul</a:t>
            </a:r>
            <a:r>
              <a:rPr lang="en-US" sz="3400" dirty="0" smtClean="0"/>
              <a:t> </a:t>
            </a:r>
            <a:r>
              <a:rPr lang="en-US" sz="3400" dirty="0" err="1" smtClean="0"/>
              <a:t>conţine</a:t>
            </a:r>
            <a:r>
              <a:rPr lang="en-US" sz="3400" dirty="0" smtClean="0"/>
              <a:t> </a:t>
            </a:r>
            <a:r>
              <a:rPr lang="en-US" sz="3400" dirty="0" err="1" smtClean="0"/>
              <a:t>elementele</a:t>
            </a:r>
            <a:r>
              <a:rPr lang="en-US" sz="3400" dirty="0" smtClean="0"/>
              <a:t> </a:t>
            </a:r>
            <a:r>
              <a:rPr lang="en-US" sz="3400" dirty="0" err="1" smtClean="0"/>
              <a:t>mai</a:t>
            </a:r>
            <a:r>
              <a:rPr lang="en-US" sz="3400" dirty="0" smtClean="0"/>
              <a:t> </a:t>
            </a:r>
            <a:r>
              <a:rPr lang="en-US" sz="3400" dirty="0" err="1" smtClean="0"/>
              <a:t>puţin</a:t>
            </a:r>
            <a:r>
              <a:rPr lang="en-US" sz="3400" dirty="0" smtClean="0"/>
              <a:t> </a:t>
            </a:r>
            <a:r>
              <a:rPr lang="en-US" sz="3400" dirty="0" err="1" smtClean="0"/>
              <a:t>importante</a:t>
            </a:r>
            <a:r>
              <a:rPr lang="en-US" sz="3400" dirty="0" smtClean="0"/>
              <a:t> </a:t>
            </a:r>
            <a:r>
              <a:rPr lang="en-US" sz="3400" dirty="0" smtClean="0"/>
              <a:t>:</a:t>
            </a:r>
            <a:r>
              <a:rPr lang="en-US" sz="3400" dirty="0" smtClean="0"/>
              <a:t> </a:t>
            </a:r>
            <a:r>
              <a:rPr lang="en-US" sz="3400" dirty="0" err="1" smtClean="0"/>
              <a:t>controllerul</a:t>
            </a:r>
            <a:r>
              <a:rPr lang="en-US" sz="3400" dirty="0" smtClean="0"/>
              <a:t> </a:t>
            </a:r>
            <a:r>
              <a:rPr lang="en-US" sz="3400" dirty="0" smtClean="0"/>
              <a:t>de hard-disc SCSI </a:t>
            </a:r>
            <a:r>
              <a:rPr lang="en-US" sz="3400" dirty="0" err="1" smtClean="0"/>
              <a:t>sau</a:t>
            </a:r>
            <a:r>
              <a:rPr lang="en-US" sz="3400" dirty="0" smtClean="0"/>
              <a:t> IDE, </a:t>
            </a:r>
            <a:r>
              <a:rPr lang="en-US" sz="3400" dirty="0" err="1" smtClean="0"/>
              <a:t>controllerul</a:t>
            </a:r>
            <a:r>
              <a:rPr lang="en-US" sz="3400" dirty="0" smtClean="0"/>
              <a:t> serial </a:t>
            </a:r>
            <a:r>
              <a:rPr lang="en-US" sz="3400" dirty="0" err="1" smtClean="0"/>
              <a:t>şi</a:t>
            </a:r>
            <a:r>
              <a:rPr lang="en-US" sz="3400" dirty="0" smtClean="0"/>
              <a:t> </a:t>
            </a:r>
            <a:r>
              <a:rPr lang="en-US" sz="3400" dirty="0" err="1" smtClean="0"/>
              <a:t>cel</a:t>
            </a:r>
            <a:r>
              <a:rPr lang="en-US" sz="3400" dirty="0" smtClean="0"/>
              <a:t> </a:t>
            </a:r>
            <a:r>
              <a:rPr lang="en-US" sz="3400" dirty="0" smtClean="0"/>
              <a:t>USB</a:t>
            </a:r>
            <a:endParaRPr lang="en-US" sz="3400" dirty="0" smtClean="0"/>
          </a:p>
          <a:p>
            <a:r>
              <a:rPr lang="it-IT" sz="3400" dirty="0" smtClean="0"/>
              <a:t>trei mari producători </a:t>
            </a:r>
            <a:r>
              <a:rPr lang="it-IT" sz="3400" b="1" dirty="0" smtClean="0"/>
              <a:t>Intel, AMD şi VIA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en-US" dirty="0" err="1" smtClean="0"/>
              <a:t>Conectorii</a:t>
            </a:r>
            <a:r>
              <a:rPr lang="en-US" dirty="0" smtClean="0"/>
              <a:t> de </a:t>
            </a:r>
            <a:r>
              <a:rPr lang="en-US" dirty="0" err="1" smtClean="0"/>
              <a:t>extensie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Permit ataşarea la magistrală a </a:t>
            </a:r>
            <a:r>
              <a:rPr lang="it-IT" b="1" dirty="0" smtClean="0"/>
              <a:t>noi adaptoare</a:t>
            </a:r>
            <a:r>
              <a:rPr lang="it-IT" dirty="0" smtClean="0"/>
              <a:t> care să facă legătura dintre </a:t>
            </a:r>
            <a:r>
              <a:rPr lang="pt-BR" dirty="0" smtClean="0"/>
              <a:t>noile echipamente şi magistrală.</a:t>
            </a:r>
          </a:p>
          <a:p>
            <a:r>
              <a:rPr lang="pt-BR" b="1" dirty="0" smtClean="0"/>
              <a:t>Adaptorul</a:t>
            </a:r>
            <a:r>
              <a:rPr lang="pt-BR" dirty="0" smtClean="0"/>
              <a:t> </a:t>
            </a:r>
            <a:r>
              <a:rPr lang="pt-BR" sz="3600" dirty="0" smtClean="0"/>
              <a:t>constă într-o </a:t>
            </a:r>
            <a:r>
              <a:rPr lang="vi-VN" dirty="0" smtClean="0"/>
              <a:t>placă separată ce se introduce în conectorii de extensie.</a:t>
            </a:r>
          </a:p>
          <a:p>
            <a:r>
              <a:rPr lang="vi-VN" dirty="0" smtClean="0"/>
              <a:t>Cea mai uzuală </a:t>
            </a:r>
            <a:r>
              <a:rPr lang="en-US" dirty="0" smtClean="0"/>
              <a:t>-</a:t>
            </a:r>
            <a:r>
              <a:rPr lang="en-US" sz="3600" b="1" dirty="0" err="1" smtClean="0"/>
              <a:t>placa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adaptorului</a:t>
            </a:r>
            <a:r>
              <a:rPr lang="en-US" sz="3600" b="1" dirty="0" smtClean="0"/>
              <a:t> video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Identificarea</a:t>
            </a:r>
            <a:r>
              <a:rPr lang="en-US" sz="2400" dirty="0" smtClean="0"/>
              <a:t> </a:t>
            </a:r>
            <a:r>
              <a:rPr lang="en-US" sz="2400" dirty="0" err="1" smtClean="0"/>
              <a:t>componentelor</a:t>
            </a:r>
            <a:r>
              <a:rPr lang="en-US" sz="2400" dirty="0" smtClean="0"/>
              <a:t> </a:t>
            </a:r>
            <a:r>
              <a:rPr lang="en-US" sz="2400" dirty="0" err="1" smtClean="0"/>
              <a:t>pe</a:t>
            </a:r>
            <a:r>
              <a:rPr lang="en-US" sz="2400" dirty="0" smtClean="0"/>
              <a:t> </a:t>
            </a:r>
            <a:r>
              <a:rPr lang="en-US" sz="2400" dirty="0" err="1" smtClean="0"/>
              <a:t>placa</a:t>
            </a:r>
            <a:r>
              <a:rPr lang="en-US" sz="2400" dirty="0" smtClean="0"/>
              <a:t> de </a:t>
            </a:r>
            <a:r>
              <a:rPr lang="en-US" sz="2400" dirty="0" err="1" smtClean="0"/>
              <a:t>baza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8019288" cy="57912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6400" b="1" dirty="0" err="1" smtClean="0"/>
              <a:t>s</a:t>
            </a:r>
            <a:r>
              <a:rPr lang="en-US" sz="7200" b="1" dirty="0" err="1" smtClean="0"/>
              <a:t>ocluri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pentru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memoria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internă</a:t>
            </a:r>
            <a:r>
              <a:rPr lang="en-US" sz="7200" b="1" dirty="0" smtClean="0"/>
              <a:t> DRAM,</a:t>
            </a:r>
            <a:r>
              <a:rPr lang="en-US" sz="7200" dirty="0" smtClean="0"/>
              <a:t> </a:t>
            </a:r>
            <a:r>
              <a:rPr lang="en-US" sz="7200" dirty="0" err="1" smtClean="0"/>
              <a:t>cip-uri</a:t>
            </a:r>
            <a:r>
              <a:rPr lang="en-US" sz="7200" dirty="0" smtClean="0"/>
              <a:t> SIMM cu 72 de </a:t>
            </a:r>
            <a:r>
              <a:rPr lang="en-US" sz="7200" dirty="0" err="1" smtClean="0"/>
              <a:t>pini</a:t>
            </a:r>
            <a:r>
              <a:rPr lang="en-US" sz="7200" dirty="0" smtClean="0"/>
              <a:t> </a:t>
            </a:r>
            <a:r>
              <a:rPr lang="en-US" sz="7200" dirty="0" err="1" smtClean="0"/>
              <a:t>şi</a:t>
            </a:r>
            <a:r>
              <a:rPr lang="en-US" sz="7200" dirty="0" smtClean="0"/>
              <a:t> DIMM  cu 168 de </a:t>
            </a:r>
            <a:r>
              <a:rPr lang="en-US" sz="7200" dirty="0" err="1" smtClean="0"/>
              <a:t>pini</a:t>
            </a:r>
            <a:endParaRPr lang="en-US" sz="7200" dirty="0" smtClean="0"/>
          </a:p>
          <a:p>
            <a:pPr lvl="0"/>
            <a:r>
              <a:rPr lang="en-US" sz="7200" b="1" dirty="0" err="1" smtClean="0"/>
              <a:t>memoria</a:t>
            </a:r>
            <a:r>
              <a:rPr lang="en-US" sz="7200" b="1" dirty="0" smtClean="0"/>
              <a:t> cache </a:t>
            </a:r>
            <a:r>
              <a:rPr lang="en-US" sz="7200" b="1" dirty="0" err="1" smtClean="0"/>
              <a:t>şi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memoria</a:t>
            </a:r>
            <a:r>
              <a:rPr lang="en-US" sz="7200" b="1" dirty="0" smtClean="0"/>
              <a:t> ROM-BIOS</a:t>
            </a:r>
            <a:r>
              <a:rPr lang="en-US" sz="7200" dirty="0" smtClean="0"/>
              <a:t>;</a:t>
            </a:r>
          </a:p>
          <a:p>
            <a:pPr lvl="0"/>
            <a:r>
              <a:rPr lang="en-US" sz="7200" b="1" dirty="0" err="1" smtClean="0"/>
              <a:t>adaptoare</a:t>
            </a:r>
            <a:r>
              <a:rPr lang="en-US" sz="7200" dirty="0" smtClean="0"/>
              <a:t> </a:t>
            </a:r>
            <a:r>
              <a:rPr lang="en-US" sz="7200" dirty="0" err="1" smtClean="0"/>
              <a:t>pentru</a:t>
            </a:r>
            <a:r>
              <a:rPr lang="en-US" sz="7200" dirty="0" smtClean="0"/>
              <a:t> </a:t>
            </a:r>
            <a:r>
              <a:rPr lang="en-US" sz="7200" dirty="0" err="1" smtClean="0"/>
              <a:t>conectarea</a:t>
            </a:r>
            <a:r>
              <a:rPr lang="en-US" sz="7200" dirty="0" smtClean="0"/>
              <a:t> </a:t>
            </a:r>
            <a:r>
              <a:rPr lang="en-US" sz="7200" dirty="0" err="1" smtClean="0"/>
              <a:t>echipamentelor</a:t>
            </a:r>
            <a:r>
              <a:rPr lang="en-US" sz="7200" dirty="0" smtClean="0"/>
              <a:t> de </a:t>
            </a:r>
            <a:r>
              <a:rPr lang="en-US" sz="7200" dirty="0" err="1" smtClean="0"/>
              <a:t>memorie</a:t>
            </a:r>
            <a:r>
              <a:rPr lang="en-US" sz="7200" dirty="0" smtClean="0"/>
              <a:t> </a:t>
            </a:r>
            <a:r>
              <a:rPr lang="en-US" sz="7200" dirty="0" err="1" smtClean="0"/>
              <a:t>externă</a:t>
            </a:r>
            <a:r>
              <a:rPr lang="en-US" sz="7200" dirty="0" smtClean="0"/>
              <a:t>:</a:t>
            </a:r>
          </a:p>
          <a:p>
            <a:pPr lvl="0"/>
            <a:r>
              <a:rPr lang="en-US" sz="7200" dirty="0" err="1" smtClean="0"/>
              <a:t>i</a:t>
            </a:r>
            <a:r>
              <a:rPr lang="en-US" sz="7200" b="1" dirty="0" err="1" smtClean="0"/>
              <a:t>nterfaţa</a:t>
            </a:r>
            <a:r>
              <a:rPr lang="en-US" sz="7200" b="1" dirty="0" smtClean="0"/>
              <a:t> IDE</a:t>
            </a:r>
            <a:endParaRPr lang="en-US" sz="7200" dirty="0" smtClean="0"/>
          </a:p>
          <a:p>
            <a:pPr lvl="0"/>
            <a:r>
              <a:rPr lang="en-US" sz="7200" b="1" dirty="0" err="1" smtClean="0"/>
              <a:t>interfaţa</a:t>
            </a:r>
            <a:r>
              <a:rPr lang="en-US" sz="7200" b="1" dirty="0" smtClean="0"/>
              <a:t> SCSI</a:t>
            </a:r>
            <a:endParaRPr lang="en-US" sz="7200" dirty="0" smtClean="0"/>
          </a:p>
          <a:p>
            <a:pPr lvl="0"/>
            <a:r>
              <a:rPr lang="en-US" sz="7200" b="1" dirty="0" err="1" smtClean="0"/>
              <a:t>socluri</a:t>
            </a:r>
            <a:r>
              <a:rPr lang="en-US" sz="7200" b="1" dirty="0" smtClean="0"/>
              <a:t> ISA</a:t>
            </a:r>
            <a:r>
              <a:rPr lang="en-US" sz="7200" dirty="0" smtClean="0"/>
              <a:t> (International Standard Architecture), </a:t>
            </a:r>
            <a:r>
              <a:rPr lang="en-US" sz="7200" dirty="0" smtClean="0"/>
              <a:t>pt </a:t>
            </a:r>
            <a:r>
              <a:rPr lang="en-US" sz="7200" dirty="0" err="1" smtClean="0"/>
              <a:t>adaptoarele</a:t>
            </a:r>
            <a:r>
              <a:rPr lang="en-US" sz="7200" dirty="0" smtClean="0"/>
              <a:t> </a:t>
            </a:r>
            <a:r>
              <a:rPr lang="en-US" sz="7200" dirty="0" err="1" smtClean="0"/>
              <a:t>pe</a:t>
            </a:r>
            <a:r>
              <a:rPr lang="en-US" sz="7200" dirty="0" smtClean="0"/>
              <a:t> </a:t>
            </a:r>
            <a:r>
              <a:rPr lang="en-US" sz="7200" b="1" dirty="0" smtClean="0"/>
              <a:t>16 </a:t>
            </a:r>
            <a:r>
              <a:rPr lang="en-US" sz="7200" b="1" dirty="0" err="1" smtClean="0"/>
              <a:t>biţi</a:t>
            </a:r>
            <a:r>
              <a:rPr lang="en-US" sz="7200" dirty="0" smtClean="0"/>
              <a:t> </a:t>
            </a:r>
            <a:r>
              <a:rPr lang="en-US" sz="7200" dirty="0" err="1" smtClean="0"/>
              <a:t>păstrate</a:t>
            </a:r>
            <a:r>
              <a:rPr lang="en-US" sz="7200" dirty="0" smtClean="0"/>
              <a:t> </a:t>
            </a:r>
            <a:r>
              <a:rPr lang="en-US" sz="7200" dirty="0" err="1" smtClean="0"/>
              <a:t>pentru</a:t>
            </a:r>
            <a:r>
              <a:rPr lang="en-US" sz="7200" dirty="0" smtClean="0"/>
              <a:t> </a:t>
            </a:r>
            <a:r>
              <a:rPr lang="en-US" sz="7200" dirty="0" err="1" smtClean="0"/>
              <a:t>compatibilitatea</a:t>
            </a:r>
            <a:r>
              <a:rPr lang="en-US" sz="7200" dirty="0" smtClean="0"/>
              <a:t> cu </a:t>
            </a:r>
            <a:r>
              <a:rPr lang="en-US" sz="7200" dirty="0" err="1" smtClean="0"/>
              <a:t>echipamente</a:t>
            </a:r>
            <a:r>
              <a:rPr lang="en-US" sz="7200" dirty="0" smtClean="0"/>
              <a:t> </a:t>
            </a:r>
            <a:r>
              <a:rPr lang="en-US" sz="7200" dirty="0" err="1" smtClean="0"/>
              <a:t>periferice</a:t>
            </a:r>
            <a:r>
              <a:rPr lang="en-US" sz="7200" dirty="0" smtClean="0"/>
              <a:t> </a:t>
            </a:r>
            <a:r>
              <a:rPr lang="en-US" sz="7200" dirty="0" err="1" smtClean="0"/>
              <a:t>mai</a:t>
            </a:r>
            <a:r>
              <a:rPr lang="en-US" sz="7200" dirty="0" smtClean="0"/>
              <a:t> </a:t>
            </a:r>
            <a:r>
              <a:rPr lang="en-US" sz="7200" dirty="0" err="1" smtClean="0"/>
              <a:t>vechi</a:t>
            </a:r>
            <a:r>
              <a:rPr lang="en-US" sz="7200" dirty="0" smtClean="0"/>
              <a:t>;</a:t>
            </a:r>
          </a:p>
          <a:p>
            <a:pPr lvl="0"/>
            <a:r>
              <a:rPr lang="en-US" sz="7200" b="1" dirty="0" err="1" smtClean="0"/>
              <a:t>sloturi</a:t>
            </a:r>
            <a:r>
              <a:rPr lang="en-US" sz="7200" b="1" dirty="0" smtClean="0"/>
              <a:t> PCI </a:t>
            </a:r>
            <a:r>
              <a:rPr lang="en-US" sz="7200" dirty="0" smtClean="0"/>
              <a:t>(Peripheral Control Integrated) </a:t>
            </a:r>
            <a:r>
              <a:rPr lang="en-US" sz="7200" dirty="0" err="1" smtClean="0"/>
              <a:t>pentru</a:t>
            </a:r>
            <a:r>
              <a:rPr lang="en-US" sz="7200" dirty="0" smtClean="0"/>
              <a:t> </a:t>
            </a:r>
            <a:r>
              <a:rPr lang="en-US" sz="7200" dirty="0" err="1" smtClean="0"/>
              <a:t>conectare</a:t>
            </a:r>
            <a:r>
              <a:rPr lang="en-US" sz="7200" dirty="0" smtClean="0"/>
              <a:t> </a:t>
            </a:r>
            <a:r>
              <a:rPr lang="en-US" sz="7200" dirty="0" err="1" smtClean="0"/>
              <a:t>adaptoare</a:t>
            </a:r>
            <a:r>
              <a:rPr lang="en-US" sz="7200" dirty="0" smtClean="0"/>
              <a:t> </a:t>
            </a:r>
            <a:r>
              <a:rPr lang="en-US" sz="7200" dirty="0" err="1" smtClean="0"/>
              <a:t>pe</a:t>
            </a:r>
            <a:r>
              <a:rPr lang="en-US" sz="7200" dirty="0" smtClean="0"/>
              <a:t> </a:t>
            </a:r>
            <a:r>
              <a:rPr lang="en-US" sz="7200" b="1" dirty="0" smtClean="0"/>
              <a:t>32b</a:t>
            </a:r>
            <a:r>
              <a:rPr lang="en-US" sz="7200" dirty="0" smtClean="0"/>
              <a:t> </a:t>
            </a:r>
            <a:r>
              <a:rPr lang="en-US" sz="7200" dirty="0" err="1" smtClean="0"/>
              <a:t>şi</a:t>
            </a:r>
            <a:r>
              <a:rPr lang="en-US" sz="7200" dirty="0" smtClean="0"/>
              <a:t> </a:t>
            </a:r>
            <a:r>
              <a:rPr lang="en-US" sz="7200" b="1" dirty="0" smtClean="0"/>
              <a:t>64</a:t>
            </a:r>
            <a:r>
              <a:rPr lang="en-US" sz="7200" dirty="0" smtClean="0"/>
              <a:t> b</a:t>
            </a:r>
          </a:p>
          <a:p>
            <a:pPr lvl="0"/>
            <a:r>
              <a:rPr lang="en-US" sz="7200" b="1" dirty="0" err="1" smtClean="0"/>
              <a:t>porturile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seriale</a:t>
            </a:r>
            <a:r>
              <a:rPr lang="en-US" sz="7200" b="1" dirty="0" smtClean="0"/>
              <a:t> COMM1, COMM2</a:t>
            </a:r>
            <a:endParaRPr lang="en-US" sz="7200" dirty="0" smtClean="0"/>
          </a:p>
          <a:p>
            <a:pPr lvl="0"/>
            <a:r>
              <a:rPr lang="en-US" sz="7200" b="1" dirty="0" err="1" smtClean="0"/>
              <a:t>porturile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paralele</a:t>
            </a:r>
            <a:r>
              <a:rPr lang="en-US" sz="7200" b="1" dirty="0" smtClean="0"/>
              <a:t> LPT1, LPT2 </a:t>
            </a:r>
            <a:r>
              <a:rPr lang="en-US" sz="7200" dirty="0" smtClean="0"/>
              <a:t>de </a:t>
            </a:r>
            <a:r>
              <a:rPr lang="en-US" sz="7200" dirty="0" err="1" smtClean="0"/>
              <a:t>regulă</a:t>
            </a:r>
            <a:r>
              <a:rPr lang="en-US" sz="7200" dirty="0" smtClean="0"/>
              <a:t>, </a:t>
            </a:r>
            <a:r>
              <a:rPr lang="en-US" sz="7200" dirty="0" err="1" smtClean="0"/>
              <a:t>pentru</a:t>
            </a:r>
            <a:r>
              <a:rPr lang="en-US" sz="7200" dirty="0" smtClean="0"/>
              <a:t> </a:t>
            </a:r>
            <a:r>
              <a:rPr lang="en-US" sz="7200" dirty="0" err="1" smtClean="0"/>
              <a:t>imprimante</a:t>
            </a:r>
            <a:r>
              <a:rPr lang="en-US" sz="7200" dirty="0" smtClean="0"/>
              <a:t>;</a:t>
            </a:r>
          </a:p>
          <a:p>
            <a:pPr lvl="0"/>
            <a:r>
              <a:rPr lang="en-US" sz="7200" b="1" dirty="0" err="1" smtClean="0"/>
              <a:t>portul</a:t>
            </a:r>
            <a:r>
              <a:rPr lang="en-US" sz="7200" b="1" dirty="0" smtClean="0"/>
              <a:t> USB </a:t>
            </a:r>
            <a:r>
              <a:rPr lang="en-US" sz="7200" dirty="0" smtClean="0"/>
              <a:t>(Universal Serial Bus) </a:t>
            </a:r>
            <a:r>
              <a:rPr lang="en-US" sz="7200" dirty="0" err="1" smtClean="0"/>
              <a:t>este</a:t>
            </a:r>
            <a:r>
              <a:rPr lang="en-US" sz="7200" dirty="0" smtClean="0"/>
              <a:t> de </a:t>
            </a:r>
            <a:r>
              <a:rPr lang="en-US" sz="7200" dirty="0" err="1" smtClean="0"/>
              <a:t>fapt</a:t>
            </a:r>
            <a:r>
              <a:rPr lang="en-US" sz="7200" dirty="0" smtClean="0"/>
              <a:t> o </a:t>
            </a:r>
            <a:r>
              <a:rPr lang="en-US" sz="7200" dirty="0" err="1" smtClean="0"/>
              <a:t>magistrală</a:t>
            </a:r>
            <a:r>
              <a:rPr lang="en-US" sz="7200" dirty="0" smtClean="0"/>
              <a:t> de mare </a:t>
            </a:r>
            <a:r>
              <a:rPr lang="en-US" sz="7200" dirty="0" err="1" smtClean="0"/>
              <a:t>viteză</a:t>
            </a:r>
            <a:r>
              <a:rPr lang="en-US" sz="7200" dirty="0" smtClean="0"/>
              <a:t>;</a:t>
            </a:r>
          </a:p>
          <a:p>
            <a:pPr lvl="0"/>
            <a:r>
              <a:rPr lang="en-US" sz="7200" b="1" dirty="0" err="1" smtClean="0"/>
              <a:t>interfaţa</a:t>
            </a:r>
            <a:r>
              <a:rPr lang="en-US" sz="7200" b="1" dirty="0" smtClean="0"/>
              <a:t> AGP</a:t>
            </a:r>
            <a:r>
              <a:rPr lang="en-US" sz="7200" dirty="0" smtClean="0"/>
              <a:t> (Accelerate Graphic Port) </a:t>
            </a:r>
            <a:r>
              <a:rPr lang="en-US" sz="7200" dirty="0" err="1" smtClean="0"/>
              <a:t>destinat</a:t>
            </a:r>
            <a:r>
              <a:rPr lang="en-US" sz="7200" dirty="0" smtClean="0"/>
              <a:t> </a:t>
            </a:r>
            <a:r>
              <a:rPr lang="en-US" sz="7200" dirty="0" err="1" smtClean="0"/>
              <a:t>exclusiv</a:t>
            </a:r>
            <a:r>
              <a:rPr lang="en-US" sz="7200" dirty="0" smtClean="0"/>
              <a:t> </a:t>
            </a:r>
            <a:r>
              <a:rPr lang="en-US" sz="7200" dirty="0" err="1" smtClean="0"/>
              <a:t>plăcilor</a:t>
            </a:r>
            <a:r>
              <a:rPr lang="en-US" sz="7200" dirty="0" smtClean="0"/>
              <a:t> </a:t>
            </a:r>
            <a:r>
              <a:rPr lang="en-US" sz="7200" dirty="0" err="1" smtClean="0"/>
              <a:t>grafice</a:t>
            </a:r>
            <a:r>
              <a:rPr lang="en-US" sz="7200" dirty="0" smtClean="0"/>
              <a:t> </a:t>
            </a:r>
            <a:r>
              <a:rPr lang="en-US" sz="7200" dirty="0" err="1" smtClean="0"/>
              <a:t>pentru</a:t>
            </a:r>
            <a:r>
              <a:rPr lang="en-US" sz="7200" dirty="0" smtClean="0"/>
              <a:t> </a:t>
            </a:r>
            <a:r>
              <a:rPr lang="en-US" sz="7200" dirty="0" err="1" smtClean="0"/>
              <a:t>îmbunătăţirea</a:t>
            </a:r>
            <a:r>
              <a:rPr lang="en-US" sz="7200" dirty="0" smtClean="0"/>
              <a:t> </a:t>
            </a:r>
            <a:r>
              <a:rPr lang="en-US" sz="7200" dirty="0" err="1" smtClean="0"/>
              <a:t>calităţii</a:t>
            </a:r>
            <a:r>
              <a:rPr lang="en-US" sz="7200" dirty="0" smtClean="0"/>
              <a:t> </a:t>
            </a:r>
            <a:r>
              <a:rPr lang="en-US" sz="7200" dirty="0" err="1" smtClean="0"/>
              <a:t>procesării</a:t>
            </a:r>
            <a:r>
              <a:rPr lang="en-US" sz="7200" dirty="0" smtClean="0"/>
              <a:t> </a:t>
            </a:r>
            <a:r>
              <a:rPr lang="en-US" sz="7200" dirty="0" err="1" smtClean="0"/>
              <a:t>graficii</a:t>
            </a:r>
            <a:r>
              <a:rPr lang="en-US" sz="7200" dirty="0" smtClean="0"/>
              <a:t> 3D </a:t>
            </a:r>
            <a:r>
              <a:rPr lang="en-US" sz="7200" dirty="0" err="1" smtClean="0"/>
              <a:t>şi</a:t>
            </a:r>
            <a:r>
              <a:rPr lang="en-US" sz="7200" dirty="0" smtClean="0"/>
              <a:t> a </a:t>
            </a:r>
            <a:r>
              <a:rPr lang="en-US" sz="7200" dirty="0" err="1" smtClean="0"/>
              <a:t>efectelor</a:t>
            </a:r>
            <a:r>
              <a:rPr lang="en-US" sz="7200" dirty="0" smtClean="0"/>
              <a:t> video;</a:t>
            </a:r>
          </a:p>
          <a:p>
            <a:pPr lvl="0"/>
            <a:r>
              <a:rPr lang="en-US" sz="7200" dirty="0" err="1" smtClean="0"/>
              <a:t>c</a:t>
            </a:r>
            <a:r>
              <a:rPr lang="en-US" sz="7200" b="1" dirty="0" err="1" smtClean="0"/>
              <a:t>uplor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pentru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placa</a:t>
            </a:r>
            <a:r>
              <a:rPr lang="en-US" sz="7200" b="1" dirty="0" smtClean="0"/>
              <a:t> de </a:t>
            </a:r>
            <a:r>
              <a:rPr lang="en-US" sz="7200" b="1" dirty="0" err="1" smtClean="0"/>
              <a:t>sunet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şi</a:t>
            </a:r>
            <a:r>
              <a:rPr lang="en-US" sz="7200" b="1" dirty="0" smtClean="0"/>
              <a:t> modem AMR </a:t>
            </a:r>
            <a:r>
              <a:rPr lang="en-US" sz="7200" dirty="0" smtClean="0"/>
              <a:t>(Audio Modem Riser);</a:t>
            </a:r>
          </a:p>
          <a:p>
            <a:pPr lvl="0"/>
            <a:r>
              <a:rPr lang="en-US" sz="7200" b="1" dirty="0" err="1" smtClean="0"/>
              <a:t>cuplor</a:t>
            </a:r>
            <a:r>
              <a:rPr lang="en-US" sz="7200" b="1" dirty="0" smtClean="0"/>
              <a:t> CNR </a:t>
            </a:r>
            <a:r>
              <a:rPr lang="en-US" sz="7200" dirty="0" smtClean="0"/>
              <a:t>(Communication Network Riser) </a:t>
            </a:r>
            <a:r>
              <a:rPr lang="en-US" sz="7200" dirty="0" err="1" smtClean="0"/>
              <a:t>adauga</a:t>
            </a:r>
            <a:r>
              <a:rPr lang="en-US" sz="7200" dirty="0" smtClean="0"/>
              <a:t> </a:t>
            </a:r>
            <a:r>
              <a:rPr lang="en-US" sz="7200" dirty="0" err="1" smtClean="0"/>
              <a:t>posibilităţi</a:t>
            </a:r>
            <a:r>
              <a:rPr lang="en-US" sz="7200" dirty="0" smtClean="0"/>
              <a:t> de </a:t>
            </a:r>
            <a:r>
              <a:rPr lang="en-US" sz="7200" dirty="0" err="1" smtClean="0"/>
              <a:t>cuplare</a:t>
            </a:r>
            <a:r>
              <a:rPr lang="en-US" sz="7200" dirty="0" smtClean="0"/>
              <a:t> </a:t>
            </a:r>
            <a:r>
              <a:rPr lang="en-US" sz="7200" dirty="0" err="1" smtClean="0"/>
              <a:t>în</a:t>
            </a:r>
            <a:r>
              <a:rPr lang="en-US" sz="7200" dirty="0" smtClean="0"/>
              <a:t> </a:t>
            </a:r>
            <a:r>
              <a:rPr lang="en-US" sz="7200" dirty="0" err="1" smtClean="0"/>
              <a:t>reţea</a:t>
            </a:r>
            <a:r>
              <a:rPr lang="en-US" sz="7200" dirty="0" smtClean="0"/>
              <a:t>;</a:t>
            </a:r>
          </a:p>
          <a:p>
            <a:pPr lvl="0"/>
            <a:r>
              <a:rPr lang="en-US" sz="7200" b="1" dirty="0" err="1" smtClean="0"/>
              <a:t>cipsetul</a:t>
            </a:r>
            <a:r>
              <a:rPr lang="en-US" sz="7200" dirty="0" smtClean="0"/>
              <a:t> care </a:t>
            </a:r>
            <a:r>
              <a:rPr lang="en-US" sz="7200" dirty="0" err="1" smtClean="0"/>
              <a:t>asigură</a:t>
            </a:r>
            <a:r>
              <a:rPr lang="en-US" sz="7200" dirty="0" smtClean="0"/>
              <a:t> </a:t>
            </a:r>
            <a:r>
              <a:rPr lang="en-US" sz="7200" dirty="0" err="1" smtClean="0"/>
              <a:t>funcţionalitatea</a:t>
            </a:r>
            <a:r>
              <a:rPr lang="en-US" sz="7200" dirty="0" smtClean="0"/>
              <a:t> </a:t>
            </a:r>
            <a:r>
              <a:rPr lang="en-US" sz="7200" dirty="0" err="1" smtClean="0"/>
              <a:t>tuturor</a:t>
            </a:r>
            <a:r>
              <a:rPr lang="en-US" sz="7200" dirty="0" smtClean="0"/>
              <a:t> </a:t>
            </a:r>
            <a:r>
              <a:rPr lang="en-US" sz="7200" dirty="0" err="1" smtClean="0"/>
              <a:t>componentelor</a:t>
            </a:r>
            <a:r>
              <a:rPr lang="en-US" sz="7200" dirty="0" smtClean="0"/>
              <a:t> </a:t>
            </a:r>
            <a:r>
              <a:rPr lang="en-US" sz="7200" dirty="0" err="1" smtClean="0"/>
              <a:t>plăcii</a:t>
            </a:r>
            <a:r>
              <a:rPr lang="en-US" sz="7200" dirty="0" smtClean="0"/>
              <a:t> de </a:t>
            </a:r>
            <a:r>
              <a:rPr lang="en-US" sz="7200" dirty="0" err="1" smtClean="0"/>
              <a:t>bază</a:t>
            </a:r>
            <a:r>
              <a:rPr lang="en-US" sz="7200" dirty="0" smtClean="0"/>
              <a:t>;</a:t>
            </a:r>
          </a:p>
          <a:p>
            <a:pPr lvl="0"/>
            <a:r>
              <a:rPr lang="en-US" sz="7200" b="1" dirty="0" err="1" smtClean="0"/>
              <a:t>ceasul</a:t>
            </a:r>
            <a:r>
              <a:rPr lang="en-US" sz="7200" b="1" dirty="0" smtClean="0"/>
              <a:t> intern</a:t>
            </a:r>
            <a:r>
              <a:rPr lang="en-US" sz="7200" dirty="0" smtClean="0"/>
              <a:t>;</a:t>
            </a:r>
          </a:p>
          <a:p>
            <a:pPr lvl="0"/>
            <a:r>
              <a:rPr lang="en-US" sz="7200" b="1" dirty="0" err="1" smtClean="0"/>
              <a:t>sursa</a:t>
            </a:r>
            <a:r>
              <a:rPr lang="en-US" sz="7200" b="1" dirty="0" smtClean="0"/>
              <a:t> de </a:t>
            </a:r>
            <a:r>
              <a:rPr lang="en-US" sz="7200" b="1" dirty="0" err="1" smtClean="0"/>
              <a:t>alimentare</a:t>
            </a:r>
            <a:r>
              <a:rPr lang="en-US" sz="7200" b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1928813"/>
            <a:ext cx="7377112" cy="3929062"/>
          </a:xfrm>
          <a:gradFill rotWithShape="1">
            <a:gsLst>
              <a:gs pos="0">
                <a:srgbClr val="FFCCFF"/>
              </a:gs>
              <a:gs pos="100000">
                <a:srgbClr val="FFFFCC"/>
              </a:gs>
            </a:gsLst>
            <a:lin ang="5400000" scaled="1"/>
          </a:gra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flatTx/>
          </a:bodyPr>
          <a:lstStyle/>
          <a:p>
            <a:pPr algn="ctr" eaLnBrk="1" hangingPunct="1"/>
            <a:r>
              <a:rPr lang="ro-RO" smtClean="0">
                <a:solidFill>
                  <a:srgbClr val="F10D1D"/>
                </a:solidFill>
              </a:rPr>
              <a:t>MODEL  DE  DECIZIE </a:t>
            </a:r>
            <a:br>
              <a:rPr lang="ro-RO" smtClean="0">
                <a:solidFill>
                  <a:srgbClr val="F10D1D"/>
                </a:solidFill>
              </a:rPr>
            </a:br>
            <a:r>
              <a:rPr lang="ro-RO" smtClean="0">
                <a:solidFill>
                  <a:srgbClr val="F10D1D"/>
                </a:solidFill>
              </a:rPr>
              <a:t>MULTICRITERIALĂ  </a:t>
            </a:r>
            <a:br>
              <a:rPr lang="ro-RO" smtClean="0">
                <a:solidFill>
                  <a:srgbClr val="F10D1D"/>
                </a:solidFill>
              </a:rPr>
            </a:br>
            <a:r>
              <a:rPr lang="ro-RO" smtClean="0">
                <a:solidFill>
                  <a:srgbClr val="F10D1D"/>
                </a:solidFill>
              </a:rPr>
              <a:t>PENTRU ALEGEREA OFERTEI  OPTIME</a:t>
            </a:r>
            <a:endParaRPr lang="en-US" smtClean="0">
              <a:solidFill>
                <a:srgbClr val="F10D1D"/>
              </a:solidFill>
            </a:endParaRPr>
          </a:p>
        </p:txBody>
      </p:sp>
      <p:sp>
        <p:nvSpPr>
          <p:cNvPr id="100355" name="TextBox 3"/>
          <p:cNvSpPr txBox="1">
            <a:spLocks noChangeArrowheads="1"/>
          </p:cNvSpPr>
          <p:nvPr/>
        </p:nvSpPr>
        <p:spPr bwMode="auto">
          <a:xfrm>
            <a:off x="3857625" y="6000750"/>
            <a:ext cx="4643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hlinkClick r:id="rId2" action="ppaction://hlinkfile"/>
              </a:rPr>
              <a:t>exemplu</a:t>
            </a:r>
            <a:r>
              <a:rPr lang="en-US" b="1" dirty="0" smtClean="0">
                <a:solidFill>
                  <a:srgbClr val="0070C0"/>
                </a:solidFill>
                <a:hlinkClick r:id="rId2" action="ppaction://hlinkfile"/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Calculator </a:t>
            </a:r>
            <a:r>
              <a:rPr lang="en-US" dirty="0" err="1" smtClean="0"/>
              <a:t>quantic</a:t>
            </a:r>
            <a:r>
              <a:rPr lang="en-US" dirty="0" smtClean="0"/>
              <a:t> – </a:t>
            </a:r>
            <a:r>
              <a:rPr lang="en-US" dirty="0" err="1" smtClean="0"/>
              <a:t>qubit</a:t>
            </a:r>
            <a:r>
              <a:rPr lang="en-US" dirty="0" smtClean="0"/>
              <a:t> (</a:t>
            </a:r>
            <a:r>
              <a:rPr lang="en-US" dirty="0" err="1" smtClean="0"/>
              <a:t>bitul</a:t>
            </a:r>
            <a:r>
              <a:rPr lang="en-US" dirty="0" smtClean="0"/>
              <a:t> </a:t>
            </a:r>
            <a:r>
              <a:rPr lang="en-US" dirty="0" err="1" smtClean="0"/>
              <a:t>quantic</a:t>
            </a:r>
            <a:r>
              <a:rPr lang="en-US" dirty="0" smtClean="0"/>
              <a:t>) 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qubit</a:t>
            </a:r>
            <a:r>
              <a:rPr lang="en-US" dirty="0" smtClean="0"/>
              <a:t> are </a:t>
            </a:r>
            <a:r>
              <a:rPr lang="en-US" dirty="0" err="1" smtClean="0"/>
              <a:t>starile</a:t>
            </a:r>
            <a:r>
              <a:rPr lang="en-US" dirty="0" smtClean="0"/>
              <a:t> 0 </a:t>
            </a:r>
            <a:r>
              <a:rPr lang="en-US" dirty="0" err="1" smtClean="0"/>
              <a:t>sau</a:t>
            </a:r>
            <a:r>
              <a:rPr lang="en-US" dirty="0" smtClean="0"/>
              <a:t> 1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orice</a:t>
            </a:r>
            <a:r>
              <a:rPr lang="en-US" dirty="0" smtClean="0"/>
              <a:t> </a:t>
            </a:r>
            <a:r>
              <a:rPr lang="en-US" dirty="0" err="1" smtClean="0"/>
              <a:t>superpozitie</a:t>
            </a:r>
            <a:r>
              <a:rPr lang="en-US" dirty="0" smtClean="0"/>
              <a:t> </a:t>
            </a:r>
            <a:r>
              <a:rPr lang="en-US" dirty="0" err="1" smtClean="0"/>
              <a:t>cuantica</a:t>
            </a:r>
            <a:endParaRPr lang="en-US" dirty="0" smtClean="0"/>
          </a:p>
          <a:p>
            <a:r>
              <a:rPr lang="en-US" b="1" dirty="0" smtClean="0"/>
              <a:t>2009</a:t>
            </a:r>
            <a:r>
              <a:rPr lang="en-US" dirty="0" smtClean="0"/>
              <a:t> – </a:t>
            </a:r>
            <a:r>
              <a:rPr lang="en-US" b="1" dirty="0" err="1" smtClean="0"/>
              <a:t>primul</a:t>
            </a:r>
            <a:r>
              <a:rPr lang="en-US" b="1" dirty="0" smtClean="0"/>
              <a:t> </a:t>
            </a:r>
            <a:r>
              <a:rPr lang="en-US" b="1" dirty="0" err="1" smtClean="0"/>
              <a:t>procesor</a:t>
            </a:r>
            <a:r>
              <a:rPr lang="en-US" b="1" dirty="0" smtClean="0"/>
              <a:t> </a:t>
            </a:r>
            <a:r>
              <a:rPr lang="en-US" b="1" dirty="0" err="1" smtClean="0"/>
              <a:t>quantic</a:t>
            </a:r>
            <a:r>
              <a:rPr lang="en-US" dirty="0" smtClean="0"/>
              <a:t> in stare </a:t>
            </a:r>
            <a:r>
              <a:rPr lang="en-US" dirty="0" err="1" smtClean="0"/>
              <a:t>solida</a:t>
            </a:r>
            <a:endParaRPr lang="en-US" dirty="0" smtClean="0"/>
          </a:p>
          <a:p>
            <a:r>
              <a:rPr lang="en-US" dirty="0" err="1" smtClean="0"/>
              <a:t>Fiecare</a:t>
            </a:r>
            <a:r>
              <a:rPr lang="en-US" dirty="0" smtClean="0"/>
              <a:t> </a:t>
            </a:r>
            <a:r>
              <a:rPr lang="en-US" dirty="0" err="1" smtClean="0"/>
              <a:t>qubit</a:t>
            </a:r>
            <a:r>
              <a:rPr lang="en-US" dirty="0" smtClean="0"/>
              <a:t> e format din 1 </a:t>
            </a:r>
            <a:r>
              <a:rPr lang="en-US" dirty="0" err="1" smtClean="0"/>
              <a:t>miliard</a:t>
            </a:r>
            <a:r>
              <a:rPr lang="en-US" dirty="0" smtClean="0"/>
              <a:t> de </a:t>
            </a:r>
            <a:r>
              <a:rPr lang="en-US" dirty="0" err="1" smtClean="0"/>
              <a:t>atomi</a:t>
            </a:r>
            <a:r>
              <a:rPr lang="en-US" dirty="0" smtClean="0"/>
              <a:t> de </a:t>
            </a:r>
            <a:r>
              <a:rPr lang="en-US" dirty="0" err="1" smtClean="0"/>
              <a:t>Aluminiu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consuma</a:t>
            </a:r>
            <a:r>
              <a:rPr lang="en-US" dirty="0" smtClean="0"/>
              <a:t> in 1 </a:t>
            </a:r>
            <a:r>
              <a:rPr lang="en-US" dirty="0" err="1" smtClean="0"/>
              <a:t>microsec</a:t>
            </a:r>
            <a:endParaRPr lang="en-US" dirty="0" smtClean="0"/>
          </a:p>
          <a:p>
            <a:r>
              <a:rPr lang="en-US" dirty="0" smtClean="0"/>
              <a:t>2011- a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vandut</a:t>
            </a:r>
            <a:r>
              <a:rPr lang="en-US" dirty="0" smtClean="0"/>
              <a:t> </a:t>
            </a:r>
            <a:r>
              <a:rPr lang="en-US" dirty="0" err="1" smtClean="0"/>
              <a:t>primul</a:t>
            </a:r>
            <a:r>
              <a:rPr lang="en-US" dirty="0" smtClean="0"/>
              <a:t> computer quantic-10 mil$- </a:t>
            </a:r>
            <a:r>
              <a:rPr lang="en-US" dirty="0" err="1" smtClean="0"/>
              <a:t>utilizeaza</a:t>
            </a:r>
            <a:r>
              <a:rPr lang="en-US" dirty="0" smtClean="0"/>
              <a:t> un </a:t>
            </a:r>
            <a:r>
              <a:rPr lang="en-US" dirty="0" err="1" smtClean="0"/>
              <a:t>sistem</a:t>
            </a:r>
            <a:r>
              <a:rPr lang="en-US" dirty="0" smtClean="0"/>
              <a:t> de 128 </a:t>
            </a:r>
            <a:r>
              <a:rPr lang="en-US" dirty="0" err="1" smtClean="0"/>
              <a:t>qubiti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dirty="0" err="1" smtClean="0"/>
              <a:t>Generalitati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err="1" smtClean="0"/>
              <a:t>Frecventa</a:t>
            </a:r>
            <a:r>
              <a:rPr lang="en-US" sz="3800" dirty="0" smtClean="0"/>
              <a:t> (</a:t>
            </a:r>
            <a:r>
              <a:rPr lang="en-US" sz="3800" dirty="0" err="1" smtClean="0"/>
              <a:t>viteza</a:t>
            </a:r>
            <a:r>
              <a:rPr lang="en-US" sz="3800" dirty="0" smtClean="0"/>
              <a:t>) </a:t>
            </a:r>
            <a:r>
              <a:rPr lang="en-US" sz="3800" dirty="0" err="1" smtClean="0"/>
              <a:t>procesorului</a:t>
            </a:r>
            <a:r>
              <a:rPr lang="en-US" sz="3800" dirty="0" smtClean="0"/>
              <a:t> se </a:t>
            </a:r>
            <a:r>
              <a:rPr lang="en-US" sz="3800" dirty="0" err="1" smtClean="0"/>
              <a:t>masoara</a:t>
            </a:r>
            <a:r>
              <a:rPr lang="en-US" sz="3800" dirty="0" smtClean="0"/>
              <a:t> in </a:t>
            </a:r>
            <a:r>
              <a:rPr lang="en-US" sz="3800" b="1" dirty="0" smtClean="0"/>
              <a:t>MHz </a:t>
            </a:r>
            <a:r>
              <a:rPr lang="en-US" sz="3800" dirty="0" err="1" smtClean="0"/>
              <a:t>sau</a:t>
            </a:r>
            <a:r>
              <a:rPr lang="en-US" sz="3800" dirty="0" smtClean="0"/>
              <a:t> </a:t>
            </a:r>
            <a:r>
              <a:rPr lang="en-US" sz="3800" b="1" dirty="0" smtClean="0"/>
              <a:t>GHz</a:t>
            </a:r>
          </a:p>
          <a:p>
            <a:r>
              <a:rPr lang="es-ES" sz="3800" dirty="0" smtClean="0"/>
              <a:t>Un </a:t>
            </a:r>
            <a:r>
              <a:rPr lang="es-ES" sz="3800" dirty="0" err="1" smtClean="0"/>
              <a:t>procesor</a:t>
            </a:r>
            <a:r>
              <a:rPr lang="es-ES" sz="3800" dirty="0" smtClean="0"/>
              <a:t> actual are pana la 4 GHz </a:t>
            </a:r>
          </a:p>
          <a:p>
            <a:r>
              <a:rPr lang="en-US" sz="3800" dirty="0" err="1" smtClean="0"/>
              <a:t>Arhitectura</a:t>
            </a:r>
            <a:r>
              <a:rPr lang="en-US" sz="3800" dirty="0" smtClean="0"/>
              <a:t> </a:t>
            </a:r>
            <a:r>
              <a:rPr lang="en-US" sz="3800" dirty="0" err="1" smtClean="0"/>
              <a:t>procesorului</a:t>
            </a:r>
            <a:r>
              <a:rPr lang="en-US" sz="3800" dirty="0" smtClean="0"/>
              <a:t> </a:t>
            </a:r>
            <a:r>
              <a:rPr lang="en-US" sz="3800" dirty="0" err="1" smtClean="0"/>
              <a:t>este</a:t>
            </a:r>
            <a:r>
              <a:rPr lang="en-US" sz="3800" dirty="0" smtClean="0"/>
              <a:t> </a:t>
            </a:r>
            <a:r>
              <a:rPr lang="en-US" sz="3800" dirty="0" err="1" smtClean="0"/>
              <a:t>pe</a:t>
            </a:r>
            <a:r>
              <a:rPr lang="en-US" sz="3800" dirty="0" smtClean="0"/>
              <a:t> </a:t>
            </a:r>
            <a:r>
              <a:rPr lang="en-US" sz="3800" b="1" dirty="0" smtClean="0"/>
              <a:t>32 de </a:t>
            </a:r>
            <a:r>
              <a:rPr lang="en-US" sz="3800" b="1" dirty="0" err="1" smtClean="0"/>
              <a:t>biti</a:t>
            </a:r>
            <a:r>
              <a:rPr lang="en-US" sz="3800" dirty="0" smtClean="0"/>
              <a:t>, </a:t>
            </a:r>
            <a:r>
              <a:rPr lang="en-US" sz="3800" dirty="0" err="1" smtClean="0"/>
              <a:t>sau</a:t>
            </a:r>
            <a:r>
              <a:rPr lang="en-US" sz="3800" dirty="0" smtClean="0"/>
              <a:t> </a:t>
            </a:r>
            <a:r>
              <a:rPr lang="en-US" sz="3800" dirty="0" err="1" smtClean="0"/>
              <a:t>pe</a:t>
            </a:r>
            <a:r>
              <a:rPr lang="en-US" sz="3800" dirty="0" smtClean="0"/>
              <a:t> </a:t>
            </a:r>
            <a:r>
              <a:rPr lang="en-US" sz="3800" b="1" dirty="0" smtClean="0"/>
              <a:t>64 de </a:t>
            </a:r>
            <a:r>
              <a:rPr lang="en-US" sz="3800" b="1" dirty="0" err="1" smtClean="0"/>
              <a:t>biti</a:t>
            </a:r>
            <a:endParaRPr lang="en-US" sz="3800" b="1" dirty="0" smtClean="0"/>
          </a:p>
          <a:p>
            <a:r>
              <a:rPr lang="en-US" sz="3800" dirty="0" err="1" smtClean="0"/>
              <a:t>Producatori</a:t>
            </a:r>
            <a:r>
              <a:rPr lang="en-US" sz="3800" dirty="0" smtClean="0"/>
              <a:t> </a:t>
            </a:r>
            <a:r>
              <a:rPr lang="en-US" sz="3800" dirty="0" err="1" smtClean="0"/>
              <a:t>principali</a:t>
            </a:r>
            <a:r>
              <a:rPr lang="en-US" sz="3800" dirty="0" smtClean="0"/>
              <a:t>: </a:t>
            </a:r>
            <a:r>
              <a:rPr lang="en-US" sz="3800" b="1" dirty="0" smtClean="0"/>
              <a:t>Intel</a:t>
            </a:r>
            <a:r>
              <a:rPr lang="en-US" sz="3800" dirty="0" smtClean="0"/>
              <a:t> </a:t>
            </a:r>
            <a:r>
              <a:rPr lang="en-US" sz="3800" dirty="0" err="1" smtClean="0"/>
              <a:t>si</a:t>
            </a:r>
            <a:r>
              <a:rPr lang="en-US" sz="3800" dirty="0" smtClean="0"/>
              <a:t> </a:t>
            </a:r>
            <a:r>
              <a:rPr lang="en-US" sz="3800" b="1" dirty="0" smtClean="0"/>
              <a:t>AMD</a:t>
            </a:r>
          </a:p>
          <a:p>
            <a:r>
              <a:rPr lang="en-US" sz="3800" dirty="0" err="1" smtClean="0"/>
              <a:t>Modele</a:t>
            </a:r>
            <a:r>
              <a:rPr lang="en-US" sz="3800" dirty="0" smtClean="0"/>
              <a:t> Intel: Celeron, Pentium, Core 2, Core i3, Core i7, etc</a:t>
            </a:r>
          </a:p>
          <a:p>
            <a:r>
              <a:rPr lang="en-US" sz="3800" dirty="0" err="1" smtClean="0"/>
              <a:t>Procesoarele</a:t>
            </a:r>
            <a:r>
              <a:rPr lang="en-US" sz="3800" dirty="0" smtClean="0"/>
              <a:t> pot </a:t>
            </a:r>
            <a:r>
              <a:rPr lang="en-US" sz="3800" dirty="0" err="1" smtClean="0"/>
              <a:t>fi</a:t>
            </a:r>
            <a:r>
              <a:rPr lang="en-US" sz="3800" dirty="0" smtClean="0"/>
              <a:t>: </a:t>
            </a:r>
          </a:p>
          <a:p>
            <a:pPr lvl="1"/>
            <a:r>
              <a:rPr lang="en-US" sz="3800" b="1" dirty="0" smtClean="0"/>
              <a:t>Single Core </a:t>
            </a:r>
            <a:r>
              <a:rPr lang="en-US" sz="3800" dirty="0" smtClean="0"/>
              <a:t>- cu un </a:t>
            </a:r>
            <a:r>
              <a:rPr lang="en-US" sz="3800" dirty="0" err="1" smtClean="0"/>
              <a:t>singur</a:t>
            </a:r>
            <a:r>
              <a:rPr lang="en-US" sz="3800" dirty="0" smtClean="0"/>
              <a:t> </a:t>
            </a:r>
            <a:r>
              <a:rPr lang="en-US" sz="3800" dirty="0" err="1" smtClean="0"/>
              <a:t>nucleu</a:t>
            </a:r>
            <a:endParaRPr lang="en-US" sz="3800" dirty="0" smtClean="0"/>
          </a:p>
          <a:p>
            <a:pPr lvl="1"/>
            <a:r>
              <a:rPr lang="en-US" sz="3800" b="1" dirty="0" smtClean="0"/>
              <a:t>Dual Core </a:t>
            </a:r>
            <a:r>
              <a:rPr lang="en-US" sz="3800" dirty="0" smtClean="0"/>
              <a:t>- cu </a:t>
            </a:r>
            <a:r>
              <a:rPr lang="en-US" sz="3800" dirty="0" err="1" smtClean="0"/>
              <a:t>doua</a:t>
            </a:r>
            <a:r>
              <a:rPr lang="en-US" sz="3800" dirty="0" smtClean="0"/>
              <a:t> </a:t>
            </a:r>
            <a:r>
              <a:rPr lang="en-US" sz="3800" dirty="0" err="1" smtClean="0"/>
              <a:t>nuclee</a:t>
            </a:r>
            <a:endParaRPr lang="en-US" sz="3800" dirty="0" smtClean="0"/>
          </a:p>
          <a:p>
            <a:pPr lvl="1"/>
            <a:r>
              <a:rPr lang="en-US" sz="3800" b="1" dirty="0" smtClean="0"/>
              <a:t>Triple Core </a:t>
            </a:r>
            <a:r>
              <a:rPr lang="en-US" sz="3800" dirty="0" smtClean="0"/>
              <a:t>- cu </a:t>
            </a:r>
            <a:r>
              <a:rPr lang="en-US" sz="3800" dirty="0" err="1" smtClean="0"/>
              <a:t>trei</a:t>
            </a:r>
            <a:r>
              <a:rPr lang="en-US" sz="3800" dirty="0" smtClean="0"/>
              <a:t> </a:t>
            </a:r>
            <a:r>
              <a:rPr lang="en-US" sz="3800" dirty="0" err="1" smtClean="0"/>
              <a:t>nuclee</a:t>
            </a:r>
            <a:endParaRPr lang="en-US" sz="3800" dirty="0" smtClean="0"/>
          </a:p>
          <a:p>
            <a:pPr lvl="1"/>
            <a:r>
              <a:rPr lang="en-US" sz="3800" b="1" dirty="0" smtClean="0"/>
              <a:t>Quad Core </a:t>
            </a:r>
            <a:r>
              <a:rPr lang="en-US" sz="3800" dirty="0" smtClean="0"/>
              <a:t>- cu </a:t>
            </a:r>
            <a:r>
              <a:rPr lang="en-US" sz="3800" dirty="0" err="1" smtClean="0"/>
              <a:t>patru</a:t>
            </a:r>
            <a:r>
              <a:rPr lang="en-US" sz="3800" dirty="0" smtClean="0"/>
              <a:t> </a:t>
            </a:r>
            <a:r>
              <a:rPr lang="en-US" sz="3800" dirty="0" err="1" smtClean="0"/>
              <a:t>nuclee</a:t>
            </a:r>
            <a:r>
              <a:rPr lang="en-US" sz="3800" dirty="0" smtClean="0"/>
              <a:t> (</a:t>
            </a:r>
            <a:r>
              <a:rPr lang="en-US" sz="3800" dirty="0" err="1" smtClean="0"/>
              <a:t>exemplu</a:t>
            </a:r>
            <a:r>
              <a:rPr lang="en-US" sz="3800" dirty="0" smtClean="0"/>
              <a:t> </a:t>
            </a:r>
            <a:r>
              <a:rPr lang="en-US" sz="3800" dirty="0" err="1" smtClean="0"/>
              <a:t>intel</a:t>
            </a:r>
            <a:r>
              <a:rPr lang="en-US" sz="3800" dirty="0" smtClean="0"/>
              <a:t> core i7)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692150"/>
            <a:ext cx="7067550" cy="463550"/>
          </a:xfrm>
          <a:gradFill rotWithShape="1">
            <a:gsLst>
              <a:gs pos="0">
                <a:srgbClr val="FFCCFF"/>
              </a:gs>
              <a:gs pos="100000">
                <a:srgbClr val="A0FEFE"/>
              </a:gs>
            </a:gsLst>
            <a:path path="rect">
              <a:fillToRect r="100000" b="100000"/>
            </a:path>
          </a:gra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ro-RO" sz="2400" smtClean="0">
                <a:solidFill>
                  <a:schemeClr val="tx1"/>
                </a:solidFill>
                <a:latin typeface="Times New Roman" pitchFamily="18" charset="0"/>
              </a:rPr>
              <a:t>STRUCTURA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o-RO" sz="2400" smtClean="0">
                <a:solidFill>
                  <a:schemeClr val="tx1"/>
                </a:solidFill>
                <a:latin typeface="Times New Roman" pitchFamily="18" charset="0"/>
              </a:rPr>
              <a:t> FUNCŢIONALĂ</a:t>
            </a:r>
            <a:r>
              <a:rPr lang="ro-RO" sz="1600" smtClean="0">
                <a:solidFill>
                  <a:schemeClr val="tx1"/>
                </a:solidFill>
              </a:rPr>
              <a:t/>
            </a:r>
            <a:br>
              <a:rPr lang="ro-RO" sz="1600" smtClean="0">
                <a:solidFill>
                  <a:schemeClr val="tx1"/>
                </a:solidFill>
              </a:rPr>
            </a:br>
            <a:endParaRPr lang="ro-RO" sz="1600" smtClean="0">
              <a:solidFill>
                <a:schemeClr val="tx1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484313"/>
            <a:ext cx="8007350" cy="4895850"/>
          </a:xfrm>
        </p:spPr>
        <p:txBody>
          <a:bodyPr/>
          <a:lstStyle/>
          <a:p>
            <a:pPr eaLnBrk="1" hangingPunct="1"/>
            <a:endParaRPr lang="ro-RO" dirty="0" smtClean="0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067175" y="1773238"/>
            <a:ext cx="2305050" cy="9144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lang="ro-RO" sz="2400" b="1" dirty="0">
                <a:latin typeface="Arial Black" pitchFamily="34" charset="0"/>
              </a:rPr>
              <a:t>UCC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971550" y="2924175"/>
            <a:ext cx="1584325" cy="9144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lang="ro-RO" sz="2400"/>
              <a:t>Interfaţă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6372225" y="4797425"/>
            <a:ext cx="1584325" cy="9144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lang="ro-RO" sz="2400" b="1">
                <a:latin typeface="Arial Black" pitchFamily="34" charset="0"/>
              </a:rPr>
              <a:t>UAL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4284662" y="4797424"/>
            <a:ext cx="1277937" cy="1222375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lang="ro-RO" sz="2400" b="1" dirty="0" smtClean="0"/>
              <a:t>Registru</a:t>
            </a:r>
            <a:r>
              <a:rPr lang="en-US" sz="2400" b="1" dirty="0" smtClean="0"/>
              <a:t> </a:t>
            </a:r>
          </a:p>
          <a:p>
            <a:pPr eaLnBrk="0" hangingPunct="0"/>
            <a:r>
              <a:rPr lang="en-US" sz="2400" b="1" dirty="0" smtClean="0"/>
              <a:t>de date</a:t>
            </a:r>
            <a:endParaRPr lang="ro-RO" sz="2400" b="1" dirty="0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979613" y="4797424"/>
            <a:ext cx="1512887" cy="1298575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lang="ro-RO" sz="2400" b="1" dirty="0" smtClean="0">
                <a:latin typeface="Arial Black" pitchFamily="34" charset="0"/>
              </a:rPr>
              <a:t>Buffer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en-US" sz="2400" b="1" dirty="0" smtClean="0">
                <a:latin typeface="Arial Black" pitchFamily="34" charset="0"/>
              </a:rPr>
              <a:t> </a:t>
            </a:r>
          </a:p>
          <a:p>
            <a:pPr eaLnBrk="0" hangingPunct="0"/>
            <a:r>
              <a:rPr lang="en-US" sz="1600" b="1" dirty="0" smtClean="0">
                <a:latin typeface="Arial Black" pitchFamily="34" charset="0"/>
              </a:rPr>
              <a:t>(</a:t>
            </a:r>
            <a:r>
              <a:rPr lang="en-US" sz="1600" b="1" dirty="0" err="1" smtClean="0">
                <a:latin typeface="Arial Black" pitchFamily="34" charset="0"/>
              </a:rPr>
              <a:t>registru</a:t>
            </a:r>
            <a:r>
              <a:rPr lang="en-US" sz="1600" b="1" dirty="0" smtClean="0">
                <a:latin typeface="Arial Black" pitchFamily="34" charset="0"/>
              </a:rPr>
              <a:t> de</a:t>
            </a:r>
          </a:p>
          <a:p>
            <a:pPr eaLnBrk="0" hangingPunct="0"/>
            <a:r>
              <a:rPr lang="en-US" sz="1600" b="1" dirty="0" smtClean="0">
                <a:latin typeface="Arial Black" pitchFamily="34" charset="0"/>
              </a:rPr>
              <a:t> </a:t>
            </a:r>
            <a:r>
              <a:rPr lang="en-US" sz="1600" b="1" dirty="0" err="1" smtClean="0">
                <a:latin typeface="Arial Black" pitchFamily="34" charset="0"/>
              </a:rPr>
              <a:t>adrese</a:t>
            </a:r>
            <a:r>
              <a:rPr lang="en-US" sz="1600" b="1" dirty="0" smtClean="0">
                <a:latin typeface="Arial Black" pitchFamily="34" charset="0"/>
              </a:rPr>
              <a:t>)</a:t>
            </a:r>
            <a:endParaRPr lang="ro-RO" sz="2400" b="1" dirty="0">
              <a:latin typeface="Arial Black" pitchFamily="34" charset="0"/>
            </a:endParaRPr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>
            <a:off x="7164388" y="3429000"/>
            <a:ext cx="0" cy="12954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 flipH="1">
            <a:off x="2627313" y="3429000"/>
            <a:ext cx="4537075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3276600" y="3429000"/>
            <a:ext cx="0" cy="12954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>
            <a:off x="4787900" y="3429000"/>
            <a:ext cx="0" cy="12954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1763713" y="2133600"/>
            <a:ext cx="0" cy="71913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>
            <a:off x="1763713" y="2133600"/>
            <a:ext cx="2303462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 flipH="1">
            <a:off x="6372225" y="2349500"/>
            <a:ext cx="2160588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>
            <a:off x="8532813" y="2349500"/>
            <a:ext cx="0" cy="28082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 flipH="1">
            <a:off x="7956550" y="5157788"/>
            <a:ext cx="576263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0" name="Line 18"/>
          <p:cNvSpPr>
            <a:spLocks noChangeShapeType="1"/>
          </p:cNvSpPr>
          <p:nvPr/>
        </p:nvSpPr>
        <p:spPr bwMode="auto">
          <a:xfrm flipH="1">
            <a:off x="5580063" y="5229225"/>
            <a:ext cx="792162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1" name="Line 19"/>
          <p:cNvSpPr>
            <a:spLocks noChangeShapeType="1"/>
          </p:cNvSpPr>
          <p:nvPr/>
        </p:nvSpPr>
        <p:spPr bwMode="auto">
          <a:xfrm flipH="1">
            <a:off x="3492500" y="5300663"/>
            <a:ext cx="792163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CCFF"/>
              </a:gs>
              <a:gs pos="100000">
                <a:srgbClr val="A0FEFE"/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 algn="ctr" eaLnBrk="1" hangingPunct="1"/>
            <a:r>
              <a:rPr lang="en-US" sz="2800" b="1" dirty="0" smtClean="0">
                <a:solidFill>
                  <a:srgbClr val="0000FF"/>
                </a:solidFill>
              </a:rPr>
              <a:t>RE</a:t>
            </a:r>
            <a:r>
              <a:rPr lang="ro-RO" sz="2800" b="1" dirty="0" smtClean="0">
                <a:solidFill>
                  <a:srgbClr val="0000FF"/>
                </a:solidFill>
              </a:rPr>
              <a:t>G</a:t>
            </a:r>
            <a:r>
              <a:rPr lang="en-US" sz="2800" b="1" dirty="0" smtClean="0">
                <a:solidFill>
                  <a:srgbClr val="0000FF"/>
                </a:solidFill>
              </a:rPr>
              <a:t>ISTRUL -  </a:t>
            </a:r>
            <a:r>
              <a:rPr lang="ro-RO" sz="2800" b="1" dirty="0" smtClean="0">
                <a:solidFill>
                  <a:srgbClr val="0000FF"/>
                </a:solidFill>
              </a:rPr>
              <a:t>C</a:t>
            </a:r>
            <a:r>
              <a:rPr lang="en-US" sz="2800" b="1" dirty="0" smtClean="0">
                <a:solidFill>
                  <a:srgbClr val="0000FF"/>
                </a:solidFill>
              </a:rPr>
              <a:t>OMPONENT</a:t>
            </a:r>
            <a:r>
              <a:rPr lang="ro-RO" sz="2800" b="1" dirty="0" smtClean="0">
                <a:solidFill>
                  <a:srgbClr val="0000FF"/>
                </a:solidFill>
              </a:rPr>
              <a:t>Ă DE</a:t>
            </a:r>
            <a:br>
              <a:rPr lang="ro-RO" sz="2800" b="1" dirty="0" smtClean="0">
                <a:solidFill>
                  <a:srgbClr val="0000FF"/>
                </a:solidFill>
              </a:rPr>
            </a:br>
            <a:r>
              <a:rPr lang="ro-RO" sz="2800" b="1" dirty="0" smtClean="0">
                <a:solidFill>
                  <a:srgbClr val="0000FF"/>
                </a:solidFill>
              </a:rPr>
              <a:t>BAZĂ 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ro-RO" sz="2800" b="1" dirty="0" smtClean="0">
                <a:solidFill>
                  <a:srgbClr val="0000FF"/>
                </a:solidFill>
              </a:rPr>
              <a:t>A PROCESORULUI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ro-RO" dirty="0" smtClean="0">
                <a:solidFill>
                  <a:schemeClr val="tx1"/>
                </a:solidFill>
              </a:rPr>
              <a:t>Memorează şi prelucrează un şir de biţi</a:t>
            </a:r>
          </a:p>
          <a:p>
            <a:pPr eaLnBrk="1" hangingPunct="1"/>
            <a:r>
              <a:rPr lang="ro-RO" sz="2800" b="1" dirty="0" smtClean="0">
                <a:solidFill>
                  <a:schemeClr val="tx1"/>
                </a:solidFill>
              </a:rPr>
              <a:t>Capacitate</a:t>
            </a:r>
            <a:r>
              <a:rPr lang="en-US" sz="2800" b="1" dirty="0" smtClean="0">
                <a:solidFill>
                  <a:schemeClr val="tx1"/>
                </a:solidFill>
              </a:rPr>
              <a:t>a e </a:t>
            </a:r>
            <a:r>
              <a:rPr lang="en-US" sz="2800" b="1" dirty="0" err="1" smtClean="0">
                <a:solidFill>
                  <a:schemeClr val="tx1"/>
                </a:solidFill>
              </a:rPr>
              <a:t>corelata</a:t>
            </a:r>
            <a:r>
              <a:rPr lang="en-US" sz="2800" b="1" dirty="0" smtClean="0">
                <a:solidFill>
                  <a:schemeClr val="tx1"/>
                </a:solidFill>
              </a:rPr>
              <a:t> cu </a:t>
            </a:r>
            <a:r>
              <a:rPr lang="en-US" sz="2800" b="1" dirty="0" err="1" smtClean="0">
                <a:solidFill>
                  <a:schemeClr val="tx1"/>
                </a:solidFill>
              </a:rPr>
              <a:t>numarul</a:t>
            </a:r>
            <a:r>
              <a:rPr lang="en-US" sz="2800" b="1" dirty="0" smtClean="0">
                <a:solidFill>
                  <a:schemeClr val="tx1"/>
                </a:solidFill>
              </a:rPr>
              <a:t> de </a:t>
            </a:r>
            <a:r>
              <a:rPr lang="en-US" sz="2800" b="1" dirty="0" err="1" smtClean="0">
                <a:solidFill>
                  <a:schemeClr val="tx1"/>
                </a:solidFill>
              </a:rPr>
              <a:t>linii</a:t>
            </a:r>
            <a:r>
              <a:rPr lang="en-US" sz="2800" b="1" dirty="0" smtClean="0">
                <a:solidFill>
                  <a:schemeClr val="tx1"/>
                </a:solidFill>
              </a:rPr>
              <a:t> a </a:t>
            </a:r>
            <a:r>
              <a:rPr lang="en-US" sz="2800" b="1" dirty="0" err="1" smtClean="0">
                <a:solidFill>
                  <a:schemeClr val="tx1"/>
                </a:solidFill>
              </a:rPr>
              <a:t>magistralei</a:t>
            </a:r>
            <a:r>
              <a:rPr lang="en-US" sz="2800" b="1" dirty="0" smtClean="0">
                <a:solidFill>
                  <a:schemeClr val="tx1"/>
                </a:solidFill>
              </a:rPr>
              <a:t> de date</a:t>
            </a:r>
            <a:r>
              <a:rPr lang="ro-RO" sz="2800" b="1" dirty="0" smtClean="0">
                <a:solidFill>
                  <a:schemeClr val="tx1"/>
                </a:solidFill>
              </a:rPr>
              <a:t>:</a:t>
            </a:r>
          </a:p>
          <a:p>
            <a:pPr lvl="2">
              <a:buFontTx/>
              <a:buChar char="•"/>
            </a:pPr>
            <a:r>
              <a:rPr lang="ro-RO" dirty="0" smtClean="0">
                <a:solidFill>
                  <a:schemeClr val="tx1"/>
                </a:solidFill>
              </a:rPr>
              <a:t>4   biţi</a:t>
            </a:r>
            <a:endParaRPr lang="en-US" dirty="0" smtClean="0">
              <a:solidFill>
                <a:schemeClr val="tx1"/>
              </a:solidFill>
            </a:endParaRPr>
          </a:p>
          <a:p>
            <a:pPr lvl="2">
              <a:buFontTx/>
              <a:buChar char="•"/>
            </a:pPr>
            <a:r>
              <a:rPr lang="ro-RO" dirty="0" smtClean="0">
                <a:solidFill>
                  <a:schemeClr val="tx1"/>
                </a:solidFill>
              </a:rPr>
              <a:t>8   biţi</a:t>
            </a:r>
            <a:endParaRPr lang="en-US" dirty="0" smtClean="0"/>
          </a:p>
          <a:p>
            <a:pPr lvl="2">
              <a:buFontTx/>
              <a:buChar char="•"/>
            </a:pPr>
            <a:r>
              <a:rPr lang="ro-RO" dirty="0" smtClean="0">
                <a:solidFill>
                  <a:schemeClr val="tx1"/>
                </a:solidFill>
              </a:rPr>
              <a:t>16   biţi</a:t>
            </a:r>
            <a:endParaRPr lang="en-US" dirty="0" smtClean="0">
              <a:solidFill>
                <a:schemeClr val="tx1"/>
              </a:solidFill>
            </a:endParaRPr>
          </a:p>
          <a:p>
            <a:pPr lvl="2">
              <a:buFontTx/>
              <a:buChar char="•"/>
            </a:pPr>
            <a:r>
              <a:rPr lang="ro-RO" dirty="0" smtClean="0">
                <a:solidFill>
                  <a:schemeClr val="tx1"/>
                </a:solidFill>
              </a:rPr>
              <a:t>32   biţi</a:t>
            </a:r>
            <a:endParaRPr lang="en-US" dirty="0" smtClean="0">
              <a:solidFill>
                <a:schemeClr val="tx1"/>
              </a:solidFill>
            </a:endParaRPr>
          </a:p>
          <a:p>
            <a:pPr lvl="2">
              <a:buFontTx/>
              <a:buChar char="•"/>
            </a:pPr>
            <a:r>
              <a:rPr lang="ro-RO" b="1" dirty="0" smtClean="0">
                <a:solidFill>
                  <a:srgbClr val="FF0066"/>
                </a:solidFill>
              </a:rPr>
              <a:t>64   biţi</a:t>
            </a:r>
            <a:endParaRPr lang="en-US" b="1" dirty="0" smtClean="0">
              <a:solidFill>
                <a:srgbClr val="FF0066"/>
              </a:solidFill>
            </a:endParaRPr>
          </a:p>
          <a:p>
            <a:pPr>
              <a:buFontTx/>
              <a:buChar char="•"/>
            </a:pPr>
            <a:r>
              <a:rPr lang="en-US" dirty="0" err="1" smtClean="0"/>
              <a:t>Capacitatea</a:t>
            </a:r>
            <a:r>
              <a:rPr lang="en-US" dirty="0" smtClean="0"/>
              <a:t> </a:t>
            </a:r>
            <a:r>
              <a:rPr lang="en-US" dirty="0" err="1" smtClean="0"/>
              <a:t>registrilor</a:t>
            </a:r>
            <a:r>
              <a:rPr lang="en-US" dirty="0" smtClean="0"/>
              <a:t> </a:t>
            </a:r>
            <a:r>
              <a:rPr lang="en-US" dirty="0" err="1" smtClean="0"/>
              <a:t>influenteaza</a:t>
            </a:r>
            <a:r>
              <a:rPr lang="en-US" dirty="0" smtClean="0"/>
              <a:t> </a:t>
            </a:r>
            <a:r>
              <a:rPr lang="en-US" dirty="0" err="1" smtClean="0"/>
              <a:t>memoria</a:t>
            </a:r>
            <a:r>
              <a:rPr lang="en-US" dirty="0" smtClean="0"/>
              <a:t> care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accesata</a:t>
            </a:r>
            <a:r>
              <a:rPr lang="en-US" dirty="0" smtClean="0"/>
              <a:t> </a:t>
            </a:r>
            <a:r>
              <a:rPr lang="en-US" dirty="0" smtClean="0"/>
              <a:t>direct</a:t>
            </a:r>
          </a:p>
          <a:p>
            <a:pPr lvl="1">
              <a:buFontTx/>
              <a:buChar char="•"/>
            </a:pPr>
            <a:r>
              <a:rPr lang="en-US" dirty="0" smtClean="0"/>
              <a:t> ex</a:t>
            </a:r>
            <a:r>
              <a:rPr lang="en-US" dirty="0" smtClean="0"/>
              <a:t>: 32 </a:t>
            </a:r>
            <a:r>
              <a:rPr lang="en-US" dirty="0" err="1" smtClean="0"/>
              <a:t>biti</a:t>
            </a:r>
            <a:r>
              <a:rPr lang="en-US" dirty="0" smtClean="0"/>
              <a:t>-&gt;232 </a:t>
            </a:r>
            <a:r>
              <a:rPr lang="en-US" dirty="0" err="1" smtClean="0"/>
              <a:t>adrese</a:t>
            </a:r>
            <a:r>
              <a:rPr lang="en-US" dirty="0" smtClean="0"/>
              <a:t> -&gt;4GB de </a:t>
            </a:r>
            <a:r>
              <a:rPr lang="en-US" dirty="0" smtClean="0"/>
              <a:t>RAM</a:t>
            </a:r>
          </a:p>
          <a:p>
            <a:pPr lvl="1">
              <a:buFontTx/>
              <a:buChar char="•"/>
            </a:pPr>
            <a:r>
              <a:rPr lang="en-US" dirty="0" smtClean="0"/>
              <a:t>      36 </a:t>
            </a:r>
            <a:r>
              <a:rPr lang="en-US" dirty="0" err="1" smtClean="0"/>
              <a:t>biti</a:t>
            </a:r>
            <a:r>
              <a:rPr lang="en-US" dirty="0" smtClean="0"/>
              <a:t>-&gt;236 </a:t>
            </a:r>
            <a:r>
              <a:rPr lang="en-US" dirty="0" err="1" smtClean="0"/>
              <a:t>adrese</a:t>
            </a:r>
            <a:r>
              <a:rPr lang="en-US" dirty="0" smtClean="0"/>
              <a:t> - &gt;64GB de RAM</a:t>
            </a:r>
            <a:endParaRPr lang="ro-RO" dirty="0" smtClean="0"/>
          </a:p>
          <a:p>
            <a:pPr eaLnBrk="1" hangingPunct="1"/>
            <a:endParaRPr lang="ro-RO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CCFF"/>
              </a:gs>
              <a:gs pos="100000">
                <a:srgbClr val="A0FEFE"/>
              </a:gs>
            </a:gsLst>
            <a:path path="rect">
              <a:fillToRect r="100000" b="100000"/>
            </a:path>
          </a:gradFill>
        </p:spPr>
        <p:txBody>
          <a:bodyPr>
            <a:normAutofit/>
          </a:bodyPr>
          <a:lstStyle/>
          <a:p>
            <a:pPr eaLnBrk="1" hangingPunct="1"/>
            <a:r>
              <a:rPr lang="ro-RO" sz="4000" dirty="0" smtClean="0">
                <a:solidFill>
                  <a:srgbClr val="0000FF"/>
                </a:solidFill>
              </a:rPr>
              <a:t>Unitatea Aritmetico Logică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 eaLnBrk="1" hangingPunct="1">
              <a:buFontTx/>
              <a:buAutoNum type="arabicPeriod"/>
            </a:pPr>
            <a:r>
              <a:rPr lang="ro-RO" b="1" dirty="0" smtClean="0"/>
              <a:t>Componenta pentru aritmetică zecimală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ro-RO" b="1" dirty="0" smtClean="0">
                <a:solidFill>
                  <a:srgbClr val="FF0066"/>
                </a:solidFill>
              </a:rPr>
              <a:t>Componenta pentru aritmetică </a:t>
            </a:r>
            <a:endParaRPr lang="en-US" b="1" dirty="0" smtClean="0">
              <a:solidFill>
                <a:srgbClr val="FF0066"/>
              </a:solidFill>
            </a:endParaRPr>
          </a:p>
          <a:p>
            <a:pPr marL="457200" indent="-457200" eaLnBrk="1" hangingPunct="1"/>
            <a:r>
              <a:rPr lang="en-US" b="1" dirty="0" smtClean="0">
                <a:solidFill>
                  <a:srgbClr val="FF0066"/>
                </a:solidFill>
              </a:rPr>
              <a:t>     </a:t>
            </a:r>
            <a:r>
              <a:rPr lang="ro-RO" b="1" dirty="0" smtClean="0">
                <a:solidFill>
                  <a:srgbClr val="FF0066"/>
                </a:solidFill>
              </a:rPr>
              <a:t>în virgulă</a:t>
            </a:r>
            <a:r>
              <a:rPr lang="ro-RO" dirty="0" smtClean="0">
                <a:solidFill>
                  <a:srgbClr val="FF0066"/>
                </a:solidFill>
              </a:rPr>
              <a:t> </a:t>
            </a:r>
            <a:r>
              <a:rPr lang="ro-RO" dirty="0" smtClean="0">
                <a:solidFill>
                  <a:srgbClr val="FF0066"/>
                </a:solidFill>
              </a:rPr>
              <a:t>mobilă</a:t>
            </a:r>
            <a:endParaRPr lang="en-US" dirty="0" smtClean="0"/>
          </a:p>
          <a:p>
            <a:pPr marL="457200" indent="-457200" eaLnBrk="1" hangingPunct="1"/>
            <a:r>
              <a:rPr lang="ro-RO" b="1" dirty="0" smtClean="0"/>
              <a:t>REGIŞTII</a:t>
            </a:r>
            <a:r>
              <a:rPr lang="ro-RO" dirty="0" smtClean="0"/>
              <a:t>  - </a:t>
            </a:r>
            <a:r>
              <a:rPr lang="ro-RO" b="1" dirty="0" smtClean="0"/>
              <a:t>sumator</a:t>
            </a:r>
          </a:p>
          <a:p>
            <a:pPr marL="457200" indent="-457200" eaLnBrk="1" hangingPunct="1"/>
            <a:r>
              <a:rPr lang="en-US" b="1" dirty="0" smtClean="0"/>
              <a:t>                 </a:t>
            </a:r>
            <a:r>
              <a:rPr lang="ro-RO" b="1" dirty="0" smtClean="0"/>
              <a:t> - multiplicator</a:t>
            </a:r>
          </a:p>
          <a:p>
            <a:pPr marL="457200" indent="-457200" eaLnBrk="1" hangingPunct="1"/>
            <a:r>
              <a:rPr lang="ro-RO" b="1" dirty="0" smtClean="0"/>
              <a:t>		</a:t>
            </a:r>
            <a:r>
              <a:rPr lang="en-US" b="1" dirty="0" smtClean="0"/>
              <a:t>    </a:t>
            </a:r>
            <a:r>
              <a:rPr lang="ro-RO" b="1" dirty="0" smtClean="0"/>
              <a:t>- </a:t>
            </a:r>
            <a:r>
              <a:rPr lang="ro-RO" b="1" dirty="0" smtClean="0"/>
              <a:t>complementare</a:t>
            </a:r>
          </a:p>
          <a:p>
            <a:pPr marL="457200" indent="-457200" eaLnBrk="1" hangingPunct="1"/>
            <a:r>
              <a:rPr lang="ro-RO" b="1" dirty="0" smtClean="0"/>
              <a:t>		</a:t>
            </a:r>
            <a:r>
              <a:rPr lang="en-US" b="1" dirty="0" smtClean="0"/>
              <a:t>    </a:t>
            </a:r>
            <a:r>
              <a:rPr lang="ro-RO" b="1" dirty="0" smtClean="0"/>
              <a:t>- deplasare</a:t>
            </a:r>
            <a:endParaRPr lang="en-US" b="1" dirty="0" smtClean="0"/>
          </a:p>
          <a:p>
            <a:pPr marL="457200" indent="-457200"/>
            <a:r>
              <a:rPr lang="en-US" dirty="0" err="1" smtClean="0"/>
              <a:t>tehnica</a:t>
            </a:r>
            <a:r>
              <a:rPr lang="en-US" dirty="0" smtClean="0"/>
              <a:t> de </a:t>
            </a:r>
            <a:r>
              <a:rPr lang="en-US" b="1" dirty="0" err="1" smtClean="0"/>
              <a:t>superscalare</a:t>
            </a:r>
            <a:r>
              <a:rPr lang="en-US" b="1" dirty="0" smtClean="0"/>
              <a:t>  - </a:t>
            </a:r>
            <a:r>
              <a:rPr lang="en-US" b="1" dirty="0" err="1" smtClean="0"/>
              <a:t>mai</a:t>
            </a:r>
            <a:r>
              <a:rPr lang="en-US" b="1" dirty="0" smtClean="0"/>
              <a:t> </a:t>
            </a:r>
            <a:r>
              <a:rPr lang="en-US" b="1" dirty="0" err="1" smtClean="0"/>
              <a:t>multe</a:t>
            </a:r>
            <a:r>
              <a:rPr lang="en-US" b="1" dirty="0" smtClean="0"/>
              <a:t> UAL - </a:t>
            </a:r>
            <a:r>
              <a:rPr lang="en-US" dirty="0" err="1" smtClean="0"/>
              <a:t>creşterea</a:t>
            </a:r>
            <a:r>
              <a:rPr lang="en-US" dirty="0" smtClean="0"/>
              <a:t> </a:t>
            </a:r>
            <a:r>
              <a:rPr lang="en-US" dirty="0" err="1" smtClean="0"/>
              <a:t>vitezei</a:t>
            </a:r>
            <a:r>
              <a:rPr lang="en-US" dirty="0" smtClean="0"/>
              <a:t> de </a:t>
            </a:r>
            <a:r>
              <a:rPr lang="en-US" dirty="0" err="1" smtClean="0"/>
              <a:t>prelucrare</a:t>
            </a:r>
            <a:r>
              <a:rPr lang="en-US" dirty="0" smtClean="0"/>
              <a:t> a </a:t>
            </a:r>
            <a:r>
              <a:rPr lang="en-US" dirty="0" err="1" smtClean="0"/>
              <a:t>microprocesorului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executarea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 a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instrucţiuni</a:t>
            </a:r>
            <a:endParaRPr lang="ro-RO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CCFF"/>
              </a:gs>
              <a:gs pos="100000">
                <a:srgbClr val="A0FEFE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ro-RO" dirty="0" smtClean="0">
                <a:solidFill>
                  <a:srgbClr val="0000FF"/>
                </a:solidFill>
                <a:latin typeface="Times New Roman" pitchFamily="18" charset="0"/>
              </a:rPr>
              <a:t>Unitatea de Comandă şi Control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o-RO" sz="2800" b="1" dirty="0" smtClean="0">
                <a:solidFill>
                  <a:schemeClr val="tx1"/>
                </a:solidFill>
              </a:rPr>
              <a:t>Setul de instrucţiuni</a:t>
            </a:r>
          </a:p>
          <a:p>
            <a:pPr eaLnBrk="1" hangingPunct="1"/>
            <a:r>
              <a:rPr lang="ro-RO" sz="2000" b="1" dirty="0" smtClean="0">
                <a:solidFill>
                  <a:schemeClr val="tx1"/>
                </a:solidFill>
              </a:rPr>
              <a:t>	- platforma CISC</a:t>
            </a:r>
            <a:r>
              <a:rPr lang="en-US" sz="2000" b="1" dirty="0" smtClean="0">
                <a:solidFill>
                  <a:schemeClr val="tx1"/>
                </a:solidFill>
              </a:rPr>
              <a:t> – cu set </a:t>
            </a:r>
            <a:r>
              <a:rPr lang="en-US" sz="2000" b="1" dirty="0" err="1" smtClean="0">
                <a:solidFill>
                  <a:schemeClr val="tx1"/>
                </a:solidFill>
              </a:rPr>
              <a:t>complet</a:t>
            </a:r>
            <a:r>
              <a:rPr lang="en-US" sz="2000" b="1" dirty="0" smtClean="0">
                <a:solidFill>
                  <a:schemeClr val="tx1"/>
                </a:solidFill>
              </a:rPr>
              <a:t> de </a:t>
            </a:r>
            <a:r>
              <a:rPr lang="en-US" sz="2000" b="1" dirty="0" err="1" smtClean="0">
                <a:solidFill>
                  <a:schemeClr val="tx1"/>
                </a:solidFill>
              </a:rPr>
              <a:t>instructiuni</a:t>
            </a:r>
            <a:endParaRPr lang="ro-RO" sz="20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ro-RO" sz="2000" b="1" dirty="0" smtClean="0">
                <a:solidFill>
                  <a:schemeClr val="tx1"/>
                </a:solidFill>
              </a:rPr>
              <a:t>	- platforma RISC</a:t>
            </a:r>
            <a:r>
              <a:rPr lang="en-US" sz="2000" b="1" dirty="0" smtClean="0">
                <a:solidFill>
                  <a:schemeClr val="tx1"/>
                </a:solidFill>
              </a:rPr>
              <a:t> – cu set </a:t>
            </a:r>
            <a:r>
              <a:rPr lang="en-US" sz="2000" b="1" dirty="0" err="1" smtClean="0">
                <a:solidFill>
                  <a:schemeClr val="tx1"/>
                </a:solidFill>
              </a:rPr>
              <a:t>redus</a:t>
            </a:r>
            <a:r>
              <a:rPr lang="en-US" sz="2000" b="1" dirty="0" smtClean="0">
                <a:solidFill>
                  <a:schemeClr val="tx1"/>
                </a:solidFill>
              </a:rPr>
              <a:t> de </a:t>
            </a:r>
            <a:r>
              <a:rPr lang="en-US" sz="2000" b="1" dirty="0" err="1" smtClean="0">
                <a:solidFill>
                  <a:schemeClr val="tx1"/>
                </a:solidFill>
              </a:rPr>
              <a:t>instructiuni</a:t>
            </a:r>
            <a:endParaRPr lang="ro-RO" sz="20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ro-RO" sz="2000" b="1" dirty="0" smtClean="0">
                <a:solidFill>
                  <a:schemeClr val="tx1"/>
                </a:solidFill>
              </a:rPr>
              <a:t>	- subsetul multimedia MMX / SSE</a:t>
            </a:r>
            <a:r>
              <a:rPr lang="en-US" sz="2000" b="1" dirty="0" smtClean="0">
                <a:solidFill>
                  <a:schemeClr val="tx1"/>
                </a:solidFill>
              </a:rPr>
              <a:t> – set special de </a:t>
            </a:r>
            <a:r>
              <a:rPr lang="en-US" sz="2000" b="1" dirty="0" err="1" smtClean="0">
                <a:solidFill>
                  <a:schemeClr val="tx1"/>
                </a:solidFill>
              </a:rPr>
              <a:t>instructiuni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multimedia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ro-RO" sz="2800" b="1" dirty="0" smtClean="0">
                <a:solidFill>
                  <a:srgbClr val="000099"/>
                </a:solidFill>
              </a:rPr>
              <a:t>Unitatea de ceas – 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ro-RO" sz="2800" b="1" dirty="0" err="1" smtClean="0">
                <a:solidFill>
                  <a:srgbClr val="000099"/>
                </a:solidFill>
              </a:rPr>
              <a:t>Clock</a:t>
            </a:r>
            <a:r>
              <a:rPr lang="en-US" sz="2000" b="1" dirty="0" smtClean="0">
                <a:solidFill>
                  <a:srgbClr val="000099"/>
                </a:solidFill>
              </a:rPr>
              <a:t>  - un </a:t>
            </a:r>
            <a:r>
              <a:rPr lang="en-US" sz="2000" b="1" dirty="0" err="1" smtClean="0">
                <a:solidFill>
                  <a:srgbClr val="000099"/>
                </a:solidFill>
              </a:rPr>
              <a:t>oscilator</a:t>
            </a:r>
            <a:r>
              <a:rPr lang="en-US" sz="2000" b="1" dirty="0" smtClean="0">
                <a:solidFill>
                  <a:srgbClr val="000099"/>
                </a:solidFill>
              </a:rPr>
              <a:t> cu </a:t>
            </a:r>
            <a:r>
              <a:rPr lang="en-US" sz="2000" b="1" dirty="0" err="1" smtClean="0">
                <a:solidFill>
                  <a:srgbClr val="000099"/>
                </a:solidFill>
              </a:rPr>
              <a:t>rol</a:t>
            </a:r>
            <a:r>
              <a:rPr lang="en-US" sz="2000" b="1" dirty="0" smtClean="0">
                <a:solidFill>
                  <a:srgbClr val="000099"/>
                </a:solidFill>
              </a:rPr>
              <a:t> de </a:t>
            </a:r>
            <a:r>
              <a:rPr lang="en-US" sz="2000" b="1" dirty="0" err="1" smtClean="0">
                <a:solidFill>
                  <a:srgbClr val="000099"/>
                </a:solidFill>
              </a:rPr>
              <a:t>sincronizare</a:t>
            </a:r>
            <a:r>
              <a:rPr lang="en-US" sz="2000" b="1" dirty="0" smtClean="0">
                <a:solidFill>
                  <a:srgbClr val="000099"/>
                </a:solidFill>
              </a:rPr>
              <a:t> – </a:t>
            </a:r>
            <a:r>
              <a:rPr lang="en-US" sz="2000" b="1" dirty="0" err="1" smtClean="0">
                <a:solidFill>
                  <a:srgbClr val="000099"/>
                </a:solidFill>
              </a:rPr>
              <a:t>milioane</a:t>
            </a:r>
            <a:r>
              <a:rPr lang="en-US" sz="2000" b="1" dirty="0" smtClean="0">
                <a:solidFill>
                  <a:srgbClr val="000099"/>
                </a:solidFill>
              </a:rPr>
              <a:t> de </a:t>
            </a:r>
            <a:r>
              <a:rPr lang="en-US" sz="2000" b="1" dirty="0" err="1" smtClean="0">
                <a:solidFill>
                  <a:srgbClr val="000099"/>
                </a:solidFill>
              </a:rPr>
              <a:t>impulsuri</a:t>
            </a:r>
            <a:r>
              <a:rPr lang="en-US" sz="2000" b="1" dirty="0" smtClean="0">
                <a:solidFill>
                  <a:srgbClr val="000099"/>
                </a:solidFill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</a:rPr>
              <a:t>electrice</a:t>
            </a:r>
            <a:r>
              <a:rPr lang="en-US" sz="2000" b="1" dirty="0" smtClean="0">
                <a:solidFill>
                  <a:srgbClr val="000099"/>
                </a:solidFill>
              </a:rPr>
              <a:t>/ sec </a:t>
            </a:r>
          </a:p>
          <a:p>
            <a:endParaRPr lang="ro-RO" sz="2000" b="1" dirty="0" smtClean="0">
              <a:solidFill>
                <a:srgbClr val="000099"/>
              </a:solidFill>
            </a:endParaRPr>
          </a:p>
          <a:p>
            <a:r>
              <a:rPr lang="en-US" sz="2000" b="1" dirty="0" smtClean="0">
                <a:solidFill>
                  <a:srgbClr val="F10D1D"/>
                </a:solidFill>
              </a:rPr>
              <a:t> </a:t>
            </a:r>
            <a:r>
              <a:rPr lang="en-US" sz="2000" b="1" dirty="0" err="1" smtClean="0">
                <a:solidFill>
                  <a:srgbClr val="F10D1D"/>
                </a:solidFill>
              </a:rPr>
              <a:t>microprocesoarele</a:t>
            </a:r>
            <a:r>
              <a:rPr lang="en-US" sz="2000" b="1" dirty="0" smtClean="0">
                <a:solidFill>
                  <a:srgbClr val="F10D1D"/>
                </a:solidFill>
              </a:rPr>
              <a:t> Pentium – </a:t>
            </a:r>
            <a:r>
              <a:rPr lang="en-US" sz="2000" b="1" dirty="0" err="1" smtClean="0"/>
              <a:t>multiplicare</a:t>
            </a:r>
            <a:r>
              <a:rPr lang="en-US" sz="2000" dirty="0" smtClean="0"/>
              <a:t> </a:t>
            </a:r>
            <a:r>
              <a:rPr lang="en-US" sz="2000" dirty="0" smtClean="0"/>
              <a:t>a </a:t>
            </a:r>
            <a:r>
              <a:rPr lang="en-US" sz="2000" dirty="0" err="1" smtClean="0"/>
              <a:t>frecvenţei</a:t>
            </a:r>
            <a:r>
              <a:rPr lang="en-US" sz="2000" dirty="0" smtClean="0"/>
              <a:t> -&gt; factor de </a:t>
            </a:r>
            <a:r>
              <a:rPr lang="en-US" sz="2000" dirty="0" err="1" smtClean="0"/>
              <a:t>multiplicare</a:t>
            </a:r>
            <a:r>
              <a:rPr lang="en-US" sz="2000" dirty="0" smtClean="0"/>
              <a:t> 1.5x, 2x, 2.5x, 3x, 4x – </a:t>
            </a:r>
            <a:r>
              <a:rPr lang="en-US" sz="2000" dirty="0" err="1" smtClean="0"/>
              <a:t>microprocesorul</a:t>
            </a:r>
            <a:r>
              <a:rPr lang="en-US" sz="2000" dirty="0" smtClean="0"/>
              <a:t> </a:t>
            </a:r>
            <a:r>
              <a:rPr lang="en-US" sz="2000" dirty="0" err="1" smtClean="0"/>
              <a:t>functioneaza</a:t>
            </a:r>
            <a:r>
              <a:rPr lang="en-US" sz="2000" dirty="0" smtClean="0"/>
              <a:t> la o </a:t>
            </a:r>
            <a:r>
              <a:rPr lang="en-US" sz="2000" dirty="0" err="1" smtClean="0"/>
              <a:t>frecventa</a:t>
            </a:r>
            <a:r>
              <a:rPr lang="en-US" sz="2000" dirty="0" smtClean="0"/>
              <a:t> de x </a:t>
            </a:r>
            <a:r>
              <a:rPr lang="en-US" sz="2000" dirty="0" err="1" smtClean="0"/>
              <a:t>ori</a:t>
            </a:r>
            <a:r>
              <a:rPr lang="en-US" sz="2000" dirty="0" smtClean="0"/>
              <a:t> </a:t>
            </a:r>
            <a:r>
              <a:rPr lang="en-US" sz="2000" dirty="0" err="1" smtClean="0"/>
              <a:t>mai</a:t>
            </a:r>
            <a:r>
              <a:rPr lang="en-US" sz="2000" dirty="0" smtClean="0"/>
              <a:t> mare </a:t>
            </a:r>
            <a:r>
              <a:rPr lang="en-US" sz="2000" dirty="0" err="1" smtClean="0"/>
              <a:t>decat</a:t>
            </a:r>
            <a:r>
              <a:rPr lang="en-US" sz="2000" dirty="0" smtClean="0"/>
              <a:t> </a:t>
            </a:r>
            <a:r>
              <a:rPr lang="en-US" sz="2000" dirty="0" err="1" smtClean="0"/>
              <a:t>placa</a:t>
            </a:r>
            <a:r>
              <a:rPr lang="en-US" sz="2000" dirty="0" smtClean="0"/>
              <a:t> de </a:t>
            </a:r>
            <a:r>
              <a:rPr lang="en-US" sz="2000" dirty="0" err="1" smtClean="0"/>
              <a:t>baza</a:t>
            </a:r>
            <a:r>
              <a:rPr lang="en-US" sz="2000" dirty="0" smtClean="0"/>
              <a:t> </a:t>
            </a:r>
            <a:r>
              <a:rPr lang="en-US" sz="2000" dirty="0" err="1" smtClean="0"/>
              <a:t>pe</a:t>
            </a:r>
            <a:r>
              <a:rPr lang="en-US" sz="2000" dirty="0" smtClean="0"/>
              <a:t> care a </a:t>
            </a:r>
            <a:r>
              <a:rPr lang="en-US" sz="2000" dirty="0" err="1" smtClean="0"/>
              <a:t>fost</a:t>
            </a:r>
            <a:r>
              <a:rPr lang="en-US" sz="2000" dirty="0" smtClean="0"/>
              <a:t> </a:t>
            </a:r>
            <a:r>
              <a:rPr lang="en-US" sz="2000" dirty="0" err="1" smtClean="0"/>
              <a:t>montata</a:t>
            </a:r>
            <a:endParaRPr lang="en-US" sz="2000" b="1" dirty="0" smtClean="0">
              <a:solidFill>
                <a:srgbClr val="F10D1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Performanta</a:t>
            </a:r>
            <a:r>
              <a:rPr lang="en-US" dirty="0" smtClean="0"/>
              <a:t> </a:t>
            </a:r>
            <a:r>
              <a:rPr lang="en-US" dirty="0" err="1" smtClean="0"/>
              <a:t>microprocesorului</a:t>
            </a:r>
            <a:r>
              <a:rPr lang="en-US" dirty="0" smtClean="0"/>
              <a:t> - </a:t>
            </a:r>
            <a:r>
              <a:rPr lang="en-US" dirty="0" err="1" smtClean="0"/>
              <a:t>factori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Viteza</a:t>
            </a:r>
            <a:r>
              <a:rPr lang="en-US" b="1" dirty="0" smtClean="0"/>
              <a:t> de </a:t>
            </a:r>
            <a:r>
              <a:rPr lang="en-US" b="1" dirty="0" err="1" smtClean="0"/>
              <a:t>execuţie</a:t>
            </a:r>
            <a:r>
              <a:rPr lang="en-US" b="1" dirty="0" smtClean="0"/>
              <a:t> - </a:t>
            </a:r>
            <a:r>
              <a:rPr lang="vi-VN" dirty="0" smtClean="0"/>
              <a:t>dependentă de 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vi-VN" b="1" dirty="0" smtClean="0"/>
              <a:t>Lungimea cuvântului este determinată de capacitatea regiştrilor</a:t>
            </a:r>
            <a:r>
              <a:rPr lang="en-US" b="1" dirty="0" smtClean="0"/>
              <a:t> </a:t>
            </a:r>
            <a:r>
              <a:rPr lang="it-IT" dirty="0" smtClean="0"/>
              <a:t>microprocesorului, capacitate corelată cu numărul de linii al magistralei de </a:t>
            </a:r>
            <a:r>
              <a:rPr lang="en-US" dirty="0" smtClean="0"/>
              <a:t>date: </a:t>
            </a:r>
            <a:r>
              <a:rPr lang="en-US" dirty="0" smtClean="0"/>
              <a:t>4, 8</a:t>
            </a:r>
            <a:r>
              <a:rPr lang="en-US" dirty="0" smtClean="0"/>
              <a:t>, 16, 32, 64 </a:t>
            </a:r>
            <a:r>
              <a:rPr lang="en-US" dirty="0" err="1" smtClean="0"/>
              <a:t>biţi</a:t>
            </a:r>
            <a:r>
              <a:rPr lang="en-US" dirty="0" smtClean="0"/>
              <a:t>.</a:t>
            </a:r>
          </a:p>
          <a:p>
            <a:pPr lvl="1"/>
            <a:r>
              <a:rPr lang="vi-VN" b="1" dirty="0" smtClean="0"/>
              <a:t>Viteza ceasului </a:t>
            </a:r>
            <a:r>
              <a:rPr lang="en-US" b="1" dirty="0" smtClean="0"/>
              <a:t>- </a:t>
            </a:r>
            <a:r>
              <a:rPr lang="vi-VN" b="1" dirty="0" smtClean="0"/>
              <a:t>numărul de milioane de impulsuri</a:t>
            </a:r>
            <a:r>
              <a:rPr lang="en-US" b="1" dirty="0" smtClean="0"/>
              <a:t> </a:t>
            </a:r>
            <a:r>
              <a:rPr lang="vi-VN" dirty="0" smtClean="0"/>
              <a:t>electrice pe care le generează circuitul de ceas intern al microprocesorului</a:t>
            </a:r>
            <a:r>
              <a:rPr lang="en-US" dirty="0" smtClean="0"/>
              <a:t> </a:t>
            </a:r>
            <a:r>
              <a:rPr lang="vi-VN" dirty="0" smtClean="0"/>
              <a:t>într-o secundă (megahertzi-Mhz).</a:t>
            </a:r>
          </a:p>
          <a:p>
            <a:r>
              <a:rPr lang="vi-VN" b="1" dirty="0" smtClean="0"/>
              <a:t>Memoria </a:t>
            </a:r>
            <a:r>
              <a:rPr lang="vi-VN" b="1" dirty="0" smtClean="0"/>
              <a:t>internă</a:t>
            </a:r>
            <a:r>
              <a:rPr lang="en-US" b="1" dirty="0" smtClean="0"/>
              <a:t> </a:t>
            </a:r>
            <a:r>
              <a:rPr lang="en-US" sz="3800" b="1" dirty="0" err="1" smtClean="0"/>
              <a:t>pe</a:t>
            </a:r>
            <a:r>
              <a:rPr lang="en-US" sz="3800" b="1" dirty="0" smtClean="0"/>
              <a:t> </a:t>
            </a:r>
            <a:r>
              <a:rPr lang="vi-VN" b="1" dirty="0" smtClean="0"/>
              <a:t>care </a:t>
            </a:r>
            <a:r>
              <a:rPr lang="vi-VN" b="1" dirty="0" smtClean="0"/>
              <a:t>o poate adresa direct</a:t>
            </a:r>
            <a:r>
              <a:rPr lang="en-US" b="1" dirty="0" smtClean="0"/>
              <a:t> - </a:t>
            </a:r>
            <a:r>
              <a:rPr lang="vi-VN" dirty="0" smtClean="0"/>
              <a:t>determinată de</a:t>
            </a:r>
            <a:r>
              <a:rPr lang="en-US" dirty="0" smtClean="0"/>
              <a:t> </a:t>
            </a:r>
            <a:r>
              <a:rPr lang="vi-VN" dirty="0" smtClean="0"/>
              <a:t>capacitatea </a:t>
            </a:r>
            <a:r>
              <a:rPr lang="vi-VN" b="1" dirty="0" smtClean="0"/>
              <a:t>registrului de adrese</a:t>
            </a:r>
            <a:r>
              <a:rPr lang="vi-VN" dirty="0" smtClean="0"/>
              <a:t>, dependentă de lungimea cuvântului şi</a:t>
            </a:r>
            <a:r>
              <a:rPr lang="en-US" dirty="0" smtClean="0"/>
              <a:t> </a:t>
            </a:r>
            <a:r>
              <a:rPr lang="vi-VN" dirty="0" smtClean="0"/>
              <a:t>corelată cu numărul de linii al magistralei de date; </a:t>
            </a:r>
            <a:endParaRPr lang="en-US" b="1" dirty="0" smtClean="0"/>
          </a:p>
          <a:p>
            <a:r>
              <a:rPr lang="it-IT" b="1" dirty="0" smtClean="0"/>
              <a:t>Memoria cache integrată pe cipul microprocesorului (cache L1) - </a:t>
            </a:r>
            <a:r>
              <a:rPr lang="vi-VN" dirty="0" smtClean="0"/>
              <a:t>un bloc de memorie rapidă SRAM între microprocesor şi DRAM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547813" y="836613"/>
            <a:ext cx="2160587" cy="216058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lang="ro-RO" sz="2800" b="1" dirty="0">
                <a:solidFill>
                  <a:srgbClr val="3707BD"/>
                </a:solidFill>
                <a:latin typeface="Arial Black" pitchFamily="34" charset="0"/>
              </a:rPr>
              <a:t>UCC</a:t>
            </a:r>
          </a:p>
          <a:p>
            <a:pPr eaLnBrk="0" hangingPunct="0"/>
            <a:r>
              <a:rPr lang="ro-RO" dirty="0" err="1">
                <a:solidFill>
                  <a:srgbClr val="070119"/>
                </a:solidFill>
                <a:latin typeface="Arial Black" pitchFamily="34" charset="0"/>
              </a:rPr>
              <a:t>Decoding</a:t>
            </a:r>
            <a:endParaRPr lang="ro-RO" dirty="0">
              <a:solidFill>
                <a:srgbClr val="070119"/>
              </a:solidFill>
              <a:latin typeface="Arial Black" pitchFamily="34" charset="0"/>
            </a:endParaRPr>
          </a:p>
          <a:p>
            <a:pPr eaLnBrk="0" hangingPunct="0"/>
            <a:endParaRPr lang="ro-RO" dirty="0">
              <a:solidFill>
                <a:srgbClr val="070119"/>
              </a:solidFill>
              <a:latin typeface="Arial Black" pitchFamily="34" charset="0"/>
            </a:endParaRPr>
          </a:p>
          <a:p>
            <a:pPr eaLnBrk="0" hangingPunct="0"/>
            <a:r>
              <a:rPr lang="ro-RO" sz="2000" b="1" dirty="0" smtClean="0">
                <a:solidFill>
                  <a:srgbClr val="F10D1D"/>
                </a:solidFill>
                <a:latin typeface="Tahoma" pitchFamily="34" charset="0"/>
              </a:rPr>
              <a:t>I</a:t>
            </a:r>
            <a:r>
              <a:rPr lang="en-US" sz="2000" b="1" dirty="0" err="1" smtClean="0">
                <a:solidFill>
                  <a:srgbClr val="F10D1D"/>
                </a:solidFill>
                <a:latin typeface="Tahoma" pitchFamily="34" charset="0"/>
              </a:rPr>
              <a:t>nput</a:t>
            </a:r>
            <a:r>
              <a:rPr lang="ro-RO" sz="2000" b="1" dirty="0" smtClean="0">
                <a:solidFill>
                  <a:srgbClr val="F10D1D"/>
                </a:solidFill>
                <a:latin typeface="Tahoma" pitchFamily="34" charset="0"/>
              </a:rPr>
              <a:t> </a:t>
            </a:r>
            <a:r>
              <a:rPr lang="ro-RO" sz="2000" b="1" dirty="0">
                <a:solidFill>
                  <a:srgbClr val="F10D1D"/>
                </a:solidFill>
                <a:latin typeface="Tahoma" pitchFamily="34" charset="0"/>
              </a:rPr>
              <a:t>- </a:t>
            </a:r>
            <a:r>
              <a:rPr lang="ro-RO" sz="2000" b="1" dirty="0" err="1">
                <a:solidFill>
                  <a:srgbClr val="F10D1D"/>
                </a:solidFill>
                <a:latin typeface="Tahoma" pitchFamily="34" charset="0"/>
              </a:rPr>
              <a:t>cycle</a:t>
            </a:r>
            <a:endParaRPr lang="ro-RO" sz="2000" b="1" dirty="0">
              <a:solidFill>
                <a:srgbClr val="F10D1D"/>
              </a:solidFill>
              <a:latin typeface="Tahoma" pitchFamily="34" charset="0"/>
            </a:endParaRP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5292725" y="836613"/>
            <a:ext cx="2160588" cy="2160587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FFFFCC"/>
              </a:gs>
            </a:gsLst>
            <a:path path="rect">
              <a:fillToRect r="100000" b="10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lang="ro-RO" sz="2400" b="1" dirty="0">
                <a:solidFill>
                  <a:srgbClr val="3707BD"/>
                </a:solidFill>
                <a:latin typeface="Arial Black" pitchFamily="34" charset="0"/>
              </a:rPr>
              <a:t>UAL</a:t>
            </a:r>
          </a:p>
          <a:p>
            <a:pPr eaLnBrk="0" hangingPunct="0"/>
            <a:r>
              <a:rPr lang="ro-RO" dirty="0" err="1">
                <a:solidFill>
                  <a:srgbClr val="070119"/>
                </a:solidFill>
                <a:latin typeface="Arial Black" pitchFamily="34" charset="0"/>
              </a:rPr>
              <a:t>Execution</a:t>
            </a:r>
            <a:endParaRPr lang="ro-RO" dirty="0">
              <a:solidFill>
                <a:srgbClr val="070119"/>
              </a:solidFill>
              <a:latin typeface="Arial Black" pitchFamily="34" charset="0"/>
            </a:endParaRPr>
          </a:p>
          <a:p>
            <a:pPr eaLnBrk="0" hangingPunct="0"/>
            <a:endParaRPr lang="ro-RO" dirty="0">
              <a:solidFill>
                <a:srgbClr val="070119"/>
              </a:solidFill>
              <a:latin typeface="Arial Black" pitchFamily="34" charset="0"/>
            </a:endParaRPr>
          </a:p>
          <a:p>
            <a:pPr eaLnBrk="0" hangingPunct="0"/>
            <a:r>
              <a:rPr lang="ro-RO" sz="2000" b="1" dirty="0" smtClean="0">
                <a:solidFill>
                  <a:srgbClr val="F10D1D"/>
                </a:solidFill>
                <a:latin typeface="Arial Black" pitchFamily="34" charset="0"/>
              </a:rPr>
              <a:t>E</a:t>
            </a:r>
            <a:r>
              <a:rPr lang="en-US" sz="2000" b="1" dirty="0" err="1" smtClean="0">
                <a:solidFill>
                  <a:srgbClr val="F10D1D"/>
                </a:solidFill>
                <a:latin typeface="Arial Black" pitchFamily="34" charset="0"/>
              </a:rPr>
              <a:t>xecution</a:t>
            </a:r>
            <a:endParaRPr lang="en-US" sz="2000" b="1" dirty="0" smtClean="0">
              <a:solidFill>
                <a:srgbClr val="F10D1D"/>
              </a:solidFill>
              <a:latin typeface="Arial Black" pitchFamily="34" charset="0"/>
            </a:endParaRPr>
          </a:p>
          <a:p>
            <a:pPr eaLnBrk="0" hangingPunct="0"/>
            <a:r>
              <a:rPr lang="ro-RO" sz="2000" b="1" dirty="0" smtClean="0">
                <a:solidFill>
                  <a:srgbClr val="F10D1D"/>
                </a:solidFill>
                <a:latin typeface="Arial Black" pitchFamily="34" charset="0"/>
              </a:rPr>
              <a:t> </a:t>
            </a:r>
            <a:r>
              <a:rPr lang="ro-RO" sz="2000" b="1" dirty="0">
                <a:solidFill>
                  <a:srgbClr val="F10D1D"/>
                </a:solidFill>
                <a:latin typeface="Arial Black" pitchFamily="34" charset="0"/>
              </a:rPr>
              <a:t>- </a:t>
            </a:r>
            <a:r>
              <a:rPr lang="ro-RO" sz="2000" b="1" dirty="0" err="1">
                <a:solidFill>
                  <a:srgbClr val="F10D1D"/>
                </a:solidFill>
                <a:latin typeface="Arial Black" pitchFamily="34" charset="0"/>
              </a:rPr>
              <a:t>cycle</a:t>
            </a:r>
            <a:endParaRPr lang="ro-RO" sz="2000" b="1" dirty="0">
              <a:solidFill>
                <a:srgbClr val="F10D1D"/>
              </a:solidFill>
              <a:latin typeface="Arial Black" pitchFamily="34" charset="0"/>
            </a:endParaRPr>
          </a:p>
          <a:p>
            <a:pPr eaLnBrk="0" hangingPunct="0"/>
            <a:endParaRPr lang="ro-RO" sz="2400" b="1" dirty="0">
              <a:latin typeface="Arial Black" pitchFamily="34" charset="0"/>
            </a:endParaRP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835150" y="4652963"/>
            <a:ext cx="4968875" cy="1296987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lang="ro-RO" sz="2400" b="1">
                <a:latin typeface="Arial Black" pitchFamily="34" charset="0"/>
              </a:rPr>
              <a:t>Instructions</a:t>
            </a:r>
          </a:p>
          <a:p>
            <a:pPr eaLnBrk="0" hangingPunct="0"/>
            <a:r>
              <a:rPr lang="ro-RO" sz="2400" b="1">
                <a:latin typeface="Arial Black" pitchFamily="34" charset="0"/>
              </a:rPr>
              <a:t>RAM Memory</a:t>
            </a:r>
          </a:p>
        </p:txBody>
      </p:sp>
      <p:sp>
        <p:nvSpPr>
          <p:cNvPr id="94213" name="AutoShape 5"/>
          <p:cNvSpPr>
            <a:spLocks noChangeArrowheads="1"/>
          </p:cNvSpPr>
          <p:nvPr/>
        </p:nvSpPr>
        <p:spPr bwMode="auto">
          <a:xfrm>
            <a:off x="2124075" y="2997200"/>
            <a:ext cx="792163" cy="15843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4214" name="AutoShape 6"/>
          <p:cNvSpPr>
            <a:spLocks noChangeArrowheads="1"/>
          </p:cNvSpPr>
          <p:nvPr/>
        </p:nvSpPr>
        <p:spPr bwMode="auto">
          <a:xfrm rot="10800000">
            <a:off x="5795963" y="2997200"/>
            <a:ext cx="792162" cy="15843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auto">
          <a:xfrm rot="5400000">
            <a:off x="4175920" y="1088231"/>
            <a:ext cx="792162" cy="15843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3132138" y="3500438"/>
            <a:ext cx="2592387" cy="43338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ro-RO" sz="2400" b="1">
                <a:solidFill>
                  <a:srgbClr val="F10D1D"/>
                </a:solidFill>
                <a:latin typeface="Arial Black" pitchFamily="34" charset="0"/>
              </a:rPr>
              <a:t>Machine Cycle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381</TotalTime>
  <Words>1034</Words>
  <Application>Microsoft Office PowerPoint</Application>
  <PresentationFormat>On-screen Show (4:3)</PresentationFormat>
  <Paragraphs>180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Informatica Economica</vt:lpstr>
      <vt:lpstr>2. M I C R O P R O C E S O R U L</vt:lpstr>
      <vt:lpstr>Generalitati</vt:lpstr>
      <vt:lpstr>STRUCTURA     FUNCŢIONALĂ </vt:lpstr>
      <vt:lpstr>REGISTRUL -  COMPONENTĂ DE BAZĂ  A PROCESORULUI</vt:lpstr>
      <vt:lpstr>Unitatea Aritmetico Logică</vt:lpstr>
      <vt:lpstr>Unitatea de Comandă şi Control</vt:lpstr>
      <vt:lpstr>Performanta microprocesorului - factori</vt:lpstr>
      <vt:lpstr>Slide 9</vt:lpstr>
      <vt:lpstr>Schema de execuție a unei instrucțiuni </vt:lpstr>
      <vt:lpstr>Caracteristici MICROPROCESOR</vt:lpstr>
      <vt:lpstr>3. ECHIPAMENTE  PERIFERICE</vt:lpstr>
      <vt:lpstr>Caracteristici placa VIDEO </vt:lpstr>
      <vt:lpstr>ECHIPAMENTE PERIFERICE DE MEMORARE SI MULTIMEDIA</vt:lpstr>
      <vt:lpstr>MONITOR</vt:lpstr>
      <vt:lpstr>IMPRIMANTE</vt:lpstr>
      <vt:lpstr>HARD  DISK </vt:lpstr>
      <vt:lpstr>4. Magistrala</vt:lpstr>
      <vt:lpstr>5. Interfata seriala si paralela</vt:lpstr>
      <vt:lpstr>6. Chipsetul</vt:lpstr>
      <vt:lpstr>7. Conectorii de extensie</vt:lpstr>
      <vt:lpstr>Identificarea componentelor pe placa de baza</vt:lpstr>
      <vt:lpstr>MODEL  DE  DECIZIE  MULTICRITERIALĂ   PENTRU ALEGEREA OFERTEI  OPTIME</vt:lpstr>
      <vt:lpstr>Slide 24</vt:lpstr>
    </vt:vector>
  </TitlesOfParts>
  <Company>Academie de Studii Economice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Informatica Economica</dc:title>
  <dc:creator>IE</dc:creator>
  <cp:lastModifiedBy>Ramona</cp:lastModifiedBy>
  <cp:revision>41</cp:revision>
  <dcterms:created xsi:type="dcterms:W3CDTF">2013-10-21T10:23:33Z</dcterms:created>
  <dcterms:modified xsi:type="dcterms:W3CDTF">2014-10-17T04:57:45Z</dcterms:modified>
</cp:coreProperties>
</file>